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3" r:id="rId19"/>
    <p:sldId id="273" r:id="rId20"/>
    <p:sldId id="274" r:id="rId21"/>
    <p:sldId id="275" r:id="rId22"/>
    <p:sldId id="276" r:id="rId23"/>
    <p:sldId id="277" r:id="rId24"/>
    <p:sldId id="278" r:id="rId25"/>
    <p:sldId id="279" r:id="rId26"/>
    <p:sldId id="280" r:id="rId27"/>
    <p:sldId id="281" r:id="rId28"/>
    <p:sldId id="282" r:id="rId29"/>
    <p:sldId id="292" r:id="rId30"/>
    <p:sldId id="294" r:id="rId31"/>
    <p:sldId id="283" r:id="rId32"/>
    <p:sldId id="284" r:id="rId33"/>
    <p:sldId id="285" r:id="rId34"/>
    <p:sldId id="286" r:id="rId35"/>
    <p:sldId id="287" r:id="rId36"/>
    <p:sldId id="288" r:id="rId37"/>
    <p:sldId id="289" r:id="rId38"/>
    <p:sldId id="290" r:id="rId39"/>
    <p:sldId id="291" r:id="rId40"/>
  </p:sldIdLst>
  <p:sldSz cx="18288000" cy="10287000"/>
  <p:notesSz cx="6858000" cy="9144000"/>
  <p:embeddedFontLst>
    <p:embeddedFont>
      <p:font typeface="Candal" panose="020B0604020202020204" charset="0"/>
      <p:regular r:id="rId41"/>
    </p:embeddedFont>
    <p:embeddedFont>
      <p:font typeface="Public San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21" Type="http://schemas.openxmlformats.org/officeDocument/2006/relationships/image" Target="../media/image27.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0.jpeg"/><Relationship Id="rId2" Type="http://schemas.openxmlformats.org/officeDocument/2006/relationships/image" Target="../media/image1.jpeg"/><Relationship Id="rId16"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14.svg"/><Relationship Id="rId19"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 Id="rId22"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3.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49.png"/><Relationship Id="rId2" Type="http://schemas.openxmlformats.org/officeDocument/2006/relationships/image" Target="../media/image1.jpe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2.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56.png"/><Relationship Id="rId2" Type="http://schemas.openxmlformats.org/officeDocument/2006/relationships/image" Target="../media/image1.jpe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60.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62.jpeg"/><Relationship Id="rId2" Type="http://schemas.openxmlformats.org/officeDocument/2006/relationships/video" Target="../media/media1.mp4"/><Relationship Id="rId16" Type="http://schemas.openxmlformats.org/officeDocument/2006/relationships/image" Target="../media/image11.sv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63.jpeg"/><Relationship Id="rId2" Type="http://schemas.openxmlformats.org/officeDocument/2006/relationships/video" Target="../media/media2.mp4"/><Relationship Id="rId16" Type="http://schemas.openxmlformats.org/officeDocument/2006/relationships/image" Target="../media/image11.svg"/><Relationship Id="rId1" Type="http://schemas.microsoft.com/office/2007/relationships/media" Target="../media/media2.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65.svg"/><Relationship Id="rId4" Type="http://schemas.openxmlformats.org/officeDocument/2006/relationships/image" Target="../media/image3.svg"/><Relationship Id="rId9" Type="http://schemas.openxmlformats.org/officeDocument/2006/relationships/image" Target="../media/image64.png"/><Relationship Id="rId1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0.jpeg"/><Relationship Id="rId2" Type="http://schemas.openxmlformats.org/officeDocument/2006/relationships/image" Target="../media/image1.jpe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jpe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59679" y="-4251804"/>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4039624" y="3009861"/>
            <a:ext cx="9747334" cy="3727642"/>
            <a:chOff x="0" y="0"/>
            <a:chExt cx="2567199" cy="981766"/>
          </a:xfrm>
        </p:grpSpPr>
        <p:sp>
          <p:nvSpPr>
            <p:cNvPr id="13" name="Freeform 13"/>
            <p:cNvSpPr/>
            <p:nvPr/>
          </p:nvSpPr>
          <p:spPr>
            <a:xfrm>
              <a:off x="0" y="0"/>
              <a:ext cx="2567199" cy="981766"/>
            </a:xfrm>
            <a:custGeom>
              <a:avLst/>
              <a:gdLst/>
              <a:ahLst/>
              <a:cxnLst/>
              <a:rect l="l" t="t" r="r" b="b"/>
              <a:pathLst>
                <a:path w="2567199" h="981766">
                  <a:moveTo>
                    <a:pt x="39713" y="0"/>
                  </a:moveTo>
                  <a:lnTo>
                    <a:pt x="2527486" y="0"/>
                  </a:lnTo>
                  <a:cubicBezTo>
                    <a:pt x="2538019" y="0"/>
                    <a:pt x="2548120" y="4184"/>
                    <a:pt x="2555567" y="11632"/>
                  </a:cubicBezTo>
                  <a:cubicBezTo>
                    <a:pt x="2563015" y="19079"/>
                    <a:pt x="2567199" y="29180"/>
                    <a:pt x="2567199" y="39713"/>
                  </a:cubicBezTo>
                  <a:lnTo>
                    <a:pt x="2567199" y="942053"/>
                  </a:lnTo>
                  <a:cubicBezTo>
                    <a:pt x="2567199" y="952585"/>
                    <a:pt x="2563015" y="962687"/>
                    <a:pt x="2555567" y="970134"/>
                  </a:cubicBezTo>
                  <a:cubicBezTo>
                    <a:pt x="2548120" y="977582"/>
                    <a:pt x="2538019" y="981766"/>
                    <a:pt x="2527486" y="981766"/>
                  </a:cubicBezTo>
                  <a:lnTo>
                    <a:pt x="39713" y="981766"/>
                  </a:lnTo>
                  <a:cubicBezTo>
                    <a:pt x="29180" y="981766"/>
                    <a:pt x="19079" y="977582"/>
                    <a:pt x="11632" y="970134"/>
                  </a:cubicBezTo>
                  <a:cubicBezTo>
                    <a:pt x="4184" y="962687"/>
                    <a:pt x="0" y="952585"/>
                    <a:pt x="0" y="942053"/>
                  </a:cubicBezTo>
                  <a:lnTo>
                    <a:pt x="0" y="39713"/>
                  </a:lnTo>
                  <a:cubicBezTo>
                    <a:pt x="0" y="29180"/>
                    <a:pt x="4184" y="19079"/>
                    <a:pt x="11632" y="11632"/>
                  </a:cubicBezTo>
                  <a:cubicBezTo>
                    <a:pt x="19079" y="4184"/>
                    <a:pt x="29180" y="0"/>
                    <a:pt x="39713" y="0"/>
                  </a:cubicBezTo>
                  <a:close/>
                </a:path>
              </a:pathLst>
            </a:custGeom>
            <a:solidFill>
              <a:srgbClr val="C3A978"/>
            </a:solidFill>
            <a:ln w="47625" cap="rnd">
              <a:solidFill>
                <a:srgbClr val="CAB386"/>
              </a:solidFill>
              <a:prstDash val="solid"/>
              <a:round/>
            </a:ln>
          </p:spPr>
        </p:sp>
        <p:sp>
          <p:nvSpPr>
            <p:cNvPr id="14" name="TextBox 14"/>
            <p:cNvSpPr txBox="1"/>
            <p:nvPr/>
          </p:nvSpPr>
          <p:spPr>
            <a:xfrm>
              <a:off x="0" y="-38100"/>
              <a:ext cx="2567199" cy="101986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027471" y="6515224"/>
            <a:ext cx="5931130" cy="4302765"/>
          </a:xfrm>
          <a:custGeom>
            <a:avLst/>
            <a:gdLst/>
            <a:ahLst/>
            <a:cxnLst/>
            <a:rect l="l" t="t" r="r" b="b"/>
            <a:pathLst>
              <a:path w="5931130" h="4302765">
                <a:moveTo>
                  <a:pt x="0" y="0"/>
                </a:moveTo>
                <a:lnTo>
                  <a:pt x="5931130" y="0"/>
                </a:lnTo>
                <a:lnTo>
                  <a:pt x="5931130" y="4302765"/>
                </a:lnTo>
                <a:lnTo>
                  <a:pt x="0" y="43027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510148" y="6515224"/>
            <a:ext cx="6063842" cy="4399042"/>
          </a:xfrm>
          <a:custGeom>
            <a:avLst/>
            <a:gdLst/>
            <a:ahLst/>
            <a:cxnLst/>
            <a:rect l="l" t="t" r="r" b="b"/>
            <a:pathLst>
              <a:path w="6063842" h="4399042">
                <a:moveTo>
                  <a:pt x="0" y="0"/>
                </a:moveTo>
                <a:lnTo>
                  <a:pt x="6063842" y="0"/>
                </a:lnTo>
                <a:lnTo>
                  <a:pt x="6063842" y="4399041"/>
                </a:lnTo>
                <a:lnTo>
                  <a:pt x="0" y="4399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3006813" y="2263548"/>
            <a:ext cx="11949700" cy="2157222"/>
          </a:xfrm>
          <a:custGeom>
            <a:avLst/>
            <a:gdLst/>
            <a:ahLst/>
            <a:cxnLst/>
            <a:rect l="l" t="t" r="r" b="b"/>
            <a:pathLst>
              <a:path w="11949700" h="2157222">
                <a:moveTo>
                  <a:pt x="0" y="0"/>
                </a:moveTo>
                <a:lnTo>
                  <a:pt x="11949700" y="0"/>
                </a:lnTo>
                <a:lnTo>
                  <a:pt x="11949700" y="2157221"/>
                </a:lnTo>
                <a:lnTo>
                  <a:pt x="0" y="21572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AutoShape 18"/>
          <p:cNvSpPr/>
          <p:nvPr/>
        </p:nvSpPr>
        <p:spPr>
          <a:xfrm>
            <a:off x="7170373" y="8254196"/>
            <a:ext cx="3947253" cy="0"/>
          </a:xfrm>
          <a:prstGeom prst="line">
            <a:avLst/>
          </a:prstGeom>
          <a:ln w="38100" cap="flat">
            <a:solidFill>
              <a:srgbClr val="000000"/>
            </a:solidFill>
            <a:prstDash val="solid"/>
            <a:headEnd type="none" w="sm" len="sm"/>
            <a:tailEnd type="none" w="sm" len="sm"/>
          </a:ln>
        </p:spPr>
      </p:sp>
      <p:sp>
        <p:nvSpPr>
          <p:cNvPr id="19" name="AutoShape 19"/>
          <p:cNvSpPr/>
          <p:nvPr/>
        </p:nvSpPr>
        <p:spPr>
          <a:xfrm>
            <a:off x="7170373" y="7260483"/>
            <a:ext cx="3947253" cy="0"/>
          </a:xfrm>
          <a:prstGeom prst="line">
            <a:avLst/>
          </a:prstGeom>
          <a:ln w="38100" cap="flat">
            <a:solidFill>
              <a:srgbClr val="000000"/>
            </a:solidFill>
            <a:prstDash val="solid"/>
            <a:headEnd type="none" w="sm" len="sm"/>
            <a:tailEnd type="none" w="sm" len="sm"/>
          </a:ln>
        </p:spPr>
      </p:sp>
      <p:sp>
        <p:nvSpPr>
          <p:cNvPr id="20" name="Freeform 20"/>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3929613" y="4354094"/>
            <a:ext cx="9967356" cy="2012368"/>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SEMAPHORE SIGNALS DATASET</a:t>
            </a:r>
          </a:p>
        </p:txBody>
      </p:sp>
      <p:sp>
        <p:nvSpPr>
          <p:cNvPr id="23" name="TextBox 23"/>
          <p:cNvSpPr txBox="1"/>
          <p:nvPr/>
        </p:nvSpPr>
        <p:spPr>
          <a:xfrm>
            <a:off x="3804515" y="2668873"/>
            <a:ext cx="10354296" cy="1202968"/>
          </a:xfrm>
          <a:prstGeom prst="rect">
            <a:avLst/>
          </a:prstGeom>
        </p:spPr>
        <p:txBody>
          <a:bodyPr lIns="0" tIns="0" rIns="0" bIns="0" rtlCol="0" anchor="t">
            <a:spAutoFit/>
          </a:bodyPr>
          <a:lstStyle/>
          <a:p>
            <a:pPr algn="ctr">
              <a:lnSpc>
                <a:spcPts val="9276"/>
              </a:lnSpc>
            </a:pPr>
            <a:r>
              <a:rPr lang="en-US" sz="8589" spc="-584">
                <a:solidFill>
                  <a:srgbClr val="DBCBAA"/>
                </a:solidFill>
                <a:latin typeface="Candal"/>
                <a:ea typeface="Candal"/>
                <a:cs typeface="Candal"/>
                <a:sym typeface="Candal"/>
              </a:rPr>
              <a:t>DEEP LEARNING</a:t>
            </a:r>
          </a:p>
        </p:txBody>
      </p:sp>
      <p:sp>
        <p:nvSpPr>
          <p:cNvPr id="24" name="TextBox 24"/>
          <p:cNvSpPr txBox="1"/>
          <p:nvPr/>
        </p:nvSpPr>
        <p:spPr>
          <a:xfrm>
            <a:off x="6574185" y="7422408"/>
            <a:ext cx="5139631" cy="611033"/>
          </a:xfrm>
          <a:prstGeom prst="rect">
            <a:avLst/>
          </a:prstGeom>
        </p:spPr>
        <p:txBody>
          <a:bodyPr lIns="0" tIns="0" rIns="0" bIns="0" rtlCol="0" anchor="t">
            <a:spAutoFit/>
          </a:bodyPr>
          <a:lstStyle/>
          <a:p>
            <a:pPr algn="ctr">
              <a:lnSpc>
                <a:spcPts val="4604"/>
              </a:lnSpc>
            </a:pPr>
            <a:r>
              <a:rPr lang="en-US" sz="4263" spc="-289">
                <a:solidFill>
                  <a:srgbClr val="162403"/>
                </a:solidFill>
                <a:latin typeface="Candal"/>
                <a:ea typeface="Candal"/>
                <a:cs typeface="Candal"/>
                <a:sym typeface="Candal"/>
              </a:rPr>
              <a:t>Kelompok 17</a:t>
            </a:r>
          </a:p>
        </p:txBody>
      </p:sp>
      <p:grpSp>
        <p:nvGrpSpPr>
          <p:cNvPr id="25" name="Group 25"/>
          <p:cNvGrpSpPr/>
          <p:nvPr/>
        </p:nvGrpSpPr>
        <p:grpSpPr>
          <a:xfrm>
            <a:off x="16542069" y="8861481"/>
            <a:ext cx="1434462" cy="1258508"/>
            <a:chOff x="0" y="0"/>
            <a:chExt cx="1912616" cy="1678011"/>
          </a:xfrm>
        </p:grpSpPr>
        <p:grpSp>
          <p:nvGrpSpPr>
            <p:cNvPr id="26" name="Group 26"/>
            <p:cNvGrpSpPr/>
            <p:nvPr/>
          </p:nvGrpSpPr>
          <p:grpSpPr>
            <a:xfrm>
              <a:off x="0" y="0"/>
              <a:ext cx="1912616" cy="1678011"/>
              <a:chOff x="0" y="0"/>
              <a:chExt cx="377801" cy="331459"/>
            </a:xfrm>
          </p:grpSpPr>
          <p:sp>
            <p:nvSpPr>
              <p:cNvPr id="27" name="Freeform 27"/>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8" name="TextBox 28"/>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83828" y="3086728"/>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2645241" cy="1617436"/>
          </a:xfrm>
          <a:custGeom>
            <a:avLst/>
            <a:gdLst/>
            <a:ahLst/>
            <a:cxnLst/>
            <a:rect l="l" t="t" r="r" b="b"/>
            <a:pathLst>
              <a:path w="2645241" h="1617436">
                <a:moveTo>
                  <a:pt x="0" y="0"/>
                </a:moveTo>
                <a:lnTo>
                  <a:pt x="2645242" y="0"/>
                </a:lnTo>
                <a:lnTo>
                  <a:pt x="2645242" y="1617436"/>
                </a:lnTo>
                <a:lnTo>
                  <a:pt x="0" y="1617436"/>
                </a:lnTo>
                <a:lnTo>
                  <a:pt x="0" y="0"/>
                </a:lnTo>
                <a:close/>
              </a:path>
            </a:pathLst>
          </a:custGeom>
          <a:blipFill>
            <a:blip r:embed="rId15"/>
            <a:stretch>
              <a:fillRect r="-8702"/>
            </a:stretch>
          </a:blipFill>
        </p:spPr>
      </p:sp>
      <p:sp>
        <p:nvSpPr>
          <p:cNvPr id="33" name="Freeform 33"/>
          <p:cNvSpPr/>
          <p:nvPr/>
        </p:nvSpPr>
        <p:spPr>
          <a:xfrm>
            <a:off x="4044555" y="6098529"/>
            <a:ext cx="2176838" cy="2176838"/>
          </a:xfrm>
          <a:custGeom>
            <a:avLst/>
            <a:gdLst/>
            <a:ahLst/>
            <a:cxnLst/>
            <a:rect l="l" t="t" r="r" b="b"/>
            <a:pathLst>
              <a:path w="2176838" h="2176838">
                <a:moveTo>
                  <a:pt x="0" y="0"/>
                </a:moveTo>
                <a:lnTo>
                  <a:pt x="2176837" y="0"/>
                </a:lnTo>
                <a:lnTo>
                  <a:pt x="2176837" y="2176837"/>
                </a:lnTo>
                <a:lnTo>
                  <a:pt x="0" y="2176837"/>
                </a:lnTo>
                <a:lnTo>
                  <a:pt x="0" y="0"/>
                </a:lnTo>
                <a:close/>
              </a:path>
            </a:pathLst>
          </a:custGeom>
          <a:blipFill>
            <a:blip r:embed="rId16"/>
            <a:stretch>
              <a:fillRect/>
            </a:stretch>
          </a:blipFill>
        </p:spPr>
      </p:sp>
      <p:sp>
        <p:nvSpPr>
          <p:cNvPr id="34" name="Freeform 34"/>
          <p:cNvSpPr/>
          <p:nvPr/>
        </p:nvSpPr>
        <p:spPr>
          <a:xfrm>
            <a:off x="6321340" y="5668003"/>
            <a:ext cx="2377145" cy="1013258"/>
          </a:xfrm>
          <a:custGeom>
            <a:avLst/>
            <a:gdLst/>
            <a:ahLst/>
            <a:cxnLst/>
            <a:rect l="l" t="t" r="r" b="b"/>
            <a:pathLst>
              <a:path w="2377145" h="1013258">
                <a:moveTo>
                  <a:pt x="0" y="0"/>
                </a:moveTo>
                <a:lnTo>
                  <a:pt x="2377145" y="0"/>
                </a:lnTo>
                <a:lnTo>
                  <a:pt x="2377145" y="1013258"/>
                </a:lnTo>
                <a:lnTo>
                  <a:pt x="0" y="10132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8260063" y="5188957"/>
            <a:ext cx="7526738" cy="2051036"/>
          </a:xfrm>
          <a:custGeom>
            <a:avLst/>
            <a:gdLst/>
            <a:ahLst/>
            <a:cxnLst/>
            <a:rect l="l" t="t" r="r" b="b"/>
            <a:pathLst>
              <a:path w="7526738" h="2051036">
                <a:moveTo>
                  <a:pt x="0" y="0"/>
                </a:moveTo>
                <a:lnTo>
                  <a:pt x="7526739" y="0"/>
                </a:lnTo>
                <a:lnTo>
                  <a:pt x="7526739" y="2051036"/>
                </a:lnTo>
                <a:lnTo>
                  <a:pt x="0" y="2051036"/>
                </a:lnTo>
                <a:lnTo>
                  <a:pt x="0" y="0"/>
                </a:lnTo>
                <a:close/>
              </a:path>
            </a:pathLst>
          </a:custGeom>
          <a:blipFill>
            <a:blip r:embed="rId19"/>
            <a:stretch>
              <a:fillRect/>
            </a:stretch>
          </a:blipFill>
        </p:spPr>
      </p:sp>
      <p:sp>
        <p:nvSpPr>
          <p:cNvPr id="36" name="TextBox 36"/>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7" name="TextBox 37"/>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38" name="TextBox 38"/>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Roboflow</a:t>
            </a:r>
          </a:p>
        </p:txBody>
      </p:sp>
      <p:sp>
        <p:nvSpPr>
          <p:cNvPr id="39" name="TextBox 39"/>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0" name="TextBox 40"/>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06488" y="31072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215801" y="5627293"/>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074472" y="5285667"/>
            <a:ext cx="3804520" cy="1036732"/>
          </a:xfrm>
          <a:custGeom>
            <a:avLst/>
            <a:gdLst/>
            <a:ahLst/>
            <a:cxnLst/>
            <a:rect l="l" t="t" r="r" b="b"/>
            <a:pathLst>
              <a:path w="3804520" h="1036732">
                <a:moveTo>
                  <a:pt x="0" y="0"/>
                </a:moveTo>
                <a:lnTo>
                  <a:pt x="3804520" y="0"/>
                </a:lnTo>
                <a:lnTo>
                  <a:pt x="3804520" y="1036732"/>
                </a:lnTo>
                <a:lnTo>
                  <a:pt x="0" y="1036732"/>
                </a:lnTo>
                <a:lnTo>
                  <a:pt x="0" y="0"/>
                </a:lnTo>
                <a:close/>
              </a:path>
            </a:pathLst>
          </a:custGeom>
          <a:blipFill>
            <a:blip r:embed="rId19"/>
            <a:stretch>
              <a:fillRect/>
            </a:stretch>
          </a:blipFill>
        </p:spPr>
      </p:sp>
      <p:sp>
        <p:nvSpPr>
          <p:cNvPr id="36" name="Freeform 36"/>
          <p:cNvSpPr/>
          <p:nvPr/>
        </p:nvSpPr>
        <p:spPr>
          <a:xfrm>
            <a:off x="9585162" y="5537415"/>
            <a:ext cx="1427306" cy="608389"/>
          </a:xfrm>
          <a:custGeom>
            <a:avLst/>
            <a:gdLst/>
            <a:ahLst/>
            <a:cxnLst/>
            <a:rect l="l" t="t" r="r" b="b"/>
            <a:pathLst>
              <a:path w="1427306" h="608389">
                <a:moveTo>
                  <a:pt x="0" y="0"/>
                </a:moveTo>
                <a:lnTo>
                  <a:pt x="1427305" y="0"/>
                </a:lnTo>
                <a:lnTo>
                  <a:pt x="1427305" y="608389"/>
                </a:lnTo>
                <a:lnTo>
                  <a:pt x="0" y="6083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11042826" y="4365541"/>
            <a:ext cx="3967859" cy="3190576"/>
          </a:xfrm>
          <a:custGeom>
            <a:avLst/>
            <a:gdLst/>
            <a:ahLst/>
            <a:cxnLst/>
            <a:rect l="l" t="t" r="r" b="b"/>
            <a:pathLst>
              <a:path w="3967859" h="3190576">
                <a:moveTo>
                  <a:pt x="0" y="0"/>
                </a:moveTo>
                <a:lnTo>
                  <a:pt x="3967860" y="0"/>
                </a:lnTo>
                <a:lnTo>
                  <a:pt x="3967860" y="3190576"/>
                </a:lnTo>
                <a:lnTo>
                  <a:pt x="0" y="3190576"/>
                </a:lnTo>
                <a:lnTo>
                  <a:pt x="0" y="0"/>
                </a:lnTo>
                <a:close/>
              </a:path>
            </a:pathLst>
          </a:custGeom>
          <a:blipFill>
            <a:blip r:embed="rId20"/>
            <a:stretch>
              <a:fillRect l="-25999" r="-27529"/>
            </a:stretch>
          </a:blipFill>
        </p:spPr>
      </p:sp>
      <p:sp>
        <p:nvSpPr>
          <p:cNvPr id="38" name="TextBox 38"/>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9" name="TextBox 39"/>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0" name="TextBox 40"/>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1" name="TextBox 41"/>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EDA</a:t>
            </a:r>
          </a:p>
        </p:txBody>
      </p:sp>
      <p:sp>
        <p:nvSpPr>
          <p:cNvPr id="42" name="TextBox 42"/>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12</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079490" y="3134911"/>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571677" y="4677961"/>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494294" y="4289617"/>
            <a:ext cx="3384698" cy="922330"/>
          </a:xfrm>
          <a:custGeom>
            <a:avLst/>
            <a:gdLst/>
            <a:ahLst/>
            <a:cxnLst/>
            <a:rect l="l" t="t" r="r" b="b"/>
            <a:pathLst>
              <a:path w="3384698" h="922330">
                <a:moveTo>
                  <a:pt x="0" y="0"/>
                </a:moveTo>
                <a:lnTo>
                  <a:pt x="3384698" y="0"/>
                </a:lnTo>
                <a:lnTo>
                  <a:pt x="3384698" y="922330"/>
                </a:lnTo>
                <a:lnTo>
                  <a:pt x="0" y="922330"/>
                </a:lnTo>
                <a:lnTo>
                  <a:pt x="0" y="0"/>
                </a:lnTo>
                <a:close/>
              </a:path>
            </a:pathLst>
          </a:custGeom>
          <a:blipFill>
            <a:blip r:embed="rId19"/>
            <a:stretch>
              <a:fillRect/>
            </a:stretch>
          </a:blipFill>
        </p:spPr>
      </p:sp>
      <p:sp>
        <p:nvSpPr>
          <p:cNvPr id="36" name="Freeform 36"/>
          <p:cNvSpPr/>
          <p:nvPr/>
        </p:nvSpPr>
        <p:spPr>
          <a:xfrm rot="5330656">
            <a:off x="7584504" y="5483484"/>
            <a:ext cx="1122910" cy="478640"/>
          </a:xfrm>
          <a:custGeom>
            <a:avLst/>
            <a:gdLst/>
            <a:ahLst/>
            <a:cxnLst/>
            <a:rect l="l" t="t" r="r" b="b"/>
            <a:pathLst>
              <a:path w="1122910" h="478640">
                <a:moveTo>
                  <a:pt x="0" y="0"/>
                </a:moveTo>
                <a:lnTo>
                  <a:pt x="1122909" y="0"/>
                </a:lnTo>
                <a:lnTo>
                  <a:pt x="1122909" y="478640"/>
                </a:lnTo>
                <a:lnTo>
                  <a:pt x="0" y="4786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6868939" y="6434704"/>
            <a:ext cx="2428854" cy="1953053"/>
          </a:xfrm>
          <a:custGeom>
            <a:avLst/>
            <a:gdLst/>
            <a:ahLst/>
            <a:cxnLst/>
            <a:rect l="l" t="t" r="r" b="b"/>
            <a:pathLst>
              <a:path w="2428854" h="1953053">
                <a:moveTo>
                  <a:pt x="0" y="0"/>
                </a:moveTo>
                <a:lnTo>
                  <a:pt x="2428854" y="0"/>
                </a:lnTo>
                <a:lnTo>
                  <a:pt x="2428854" y="1953053"/>
                </a:lnTo>
                <a:lnTo>
                  <a:pt x="0" y="1953053"/>
                </a:lnTo>
                <a:lnTo>
                  <a:pt x="0" y="0"/>
                </a:lnTo>
                <a:close/>
              </a:path>
            </a:pathLst>
          </a:custGeom>
          <a:blipFill>
            <a:blip r:embed="rId20"/>
            <a:stretch>
              <a:fillRect l="-25999" r="-27529"/>
            </a:stretch>
          </a:blipFill>
        </p:spPr>
      </p:sp>
      <p:sp>
        <p:nvSpPr>
          <p:cNvPr id="38" name="Freeform 38"/>
          <p:cNvSpPr/>
          <p:nvPr/>
        </p:nvSpPr>
        <p:spPr>
          <a:xfrm>
            <a:off x="9503679" y="6006070"/>
            <a:ext cx="1575811" cy="671690"/>
          </a:xfrm>
          <a:custGeom>
            <a:avLst/>
            <a:gdLst/>
            <a:ahLst/>
            <a:cxnLst/>
            <a:rect l="l" t="t" r="r" b="b"/>
            <a:pathLst>
              <a:path w="1575811" h="671690">
                <a:moveTo>
                  <a:pt x="0" y="0"/>
                </a:moveTo>
                <a:lnTo>
                  <a:pt x="1575811" y="0"/>
                </a:lnTo>
                <a:lnTo>
                  <a:pt x="1575811" y="671690"/>
                </a:lnTo>
                <a:lnTo>
                  <a:pt x="0" y="6716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39"/>
          <p:cNvSpPr/>
          <p:nvPr/>
        </p:nvSpPr>
        <p:spPr>
          <a:xfrm>
            <a:off x="9967467" y="4365541"/>
            <a:ext cx="6235994" cy="3845530"/>
          </a:xfrm>
          <a:custGeom>
            <a:avLst/>
            <a:gdLst/>
            <a:ahLst/>
            <a:cxnLst/>
            <a:rect l="l" t="t" r="r" b="b"/>
            <a:pathLst>
              <a:path w="6235994" h="3845530">
                <a:moveTo>
                  <a:pt x="0" y="0"/>
                </a:moveTo>
                <a:lnTo>
                  <a:pt x="6235994" y="0"/>
                </a:lnTo>
                <a:lnTo>
                  <a:pt x="6235994" y="3845530"/>
                </a:lnTo>
                <a:lnTo>
                  <a:pt x="0" y="3845530"/>
                </a:lnTo>
                <a:lnTo>
                  <a:pt x="0" y="0"/>
                </a:lnTo>
                <a:close/>
              </a:path>
            </a:pathLst>
          </a:custGeom>
          <a:blipFill>
            <a:blip r:embed="rId21"/>
            <a:stretch>
              <a:fillRect/>
            </a:stretch>
          </a:blipFill>
        </p:spPr>
      </p:sp>
      <p:sp>
        <p:nvSpPr>
          <p:cNvPr id="40" name="TextBox 4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41" name="TextBox 41"/>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2" name="TextBox 42"/>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3" name="TextBox 43"/>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4" name="TextBox 44"/>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COLLAB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13</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71635" y="3627075"/>
            <a:ext cx="4726603" cy="4744664"/>
          </a:xfrm>
          <a:custGeom>
            <a:avLst/>
            <a:gdLst/>
            <a:ahLst/>
            <a:cxnLst/>
            <a:rect l="l" t="t" r="r" b="b"/>
            <a:pathLst>
              <a:path w="4726603" h="4744664">
                <a:moveTo>
                  <a:pt x="0" y="0"/>
                </a:moveTo>
                <a:lnTo>
                  <a:pt x="4726603" y="0"/>
                </a:lnTo>
                <a:lnTo>
                  <a:pt x="4726603" y="4744663"/>
                </a:lnTo>
                <a:lnTo>
                  <a:pt x="0" y="4744663"/>
                </a:lnTo>
                <a:lnTo>
                  <a:pt x="0" y="0"/>
                </a:lnTo>
                <a:close/>
              </a:path>
            </a:pathLst>
          </a:custGeom>
          <a:blipFill>
            <a:blip r:embed="rId15"/>
            <a:stretch>
              <a:fillRect l="-254" r="-254"/>
            </a:stretch>
          </a:blipFill>
        </p:spPr>
      </p:sp>
      <p:sp>
        <p:nvSpPr>
          <p:cNvPr id="30" name="Freeform 30"/>
          <p:cNvSpPr/>
          <p:nvPr/>
        </p:nvSpPr>
        <p:spPr>
          <a:xfrm>
            <a:off x="3383495" y="4202839"/>
            <a:ext cx="3202390" cy="3202390"/>
          </a:xfrm>
          <a:custGeom>
            <a:avLst/>
            <a:gdLst/>
            <a:ahLst/>
            <a:cxnLst/>
            <a:rect l="l" t="t" r="r" b="b"/>
            <a:pathLst>
              <a:path w="3202390" h="3202390">
                <a:moveTo>
                  <a:pt x="0" y="0"/>
                </a:moveTo>
                <a:lnTo>
                  <a:pt x="3202390" y="0"/>
                </a:lnTo>
                <a:lnTo>
                  <a:pt x="3202390" y="3202389"/>
                </a:lnTo>
                <a:lnTo>
                  <a:pt x="0" y="3202389"/>
                </a:lnTo>
                <a:lnTo>
                  <a:pt x="0" y="0"/>
                </a:lnTo>
                <a:close/>
              </a:path>
            </a:pathLst>
          </a:custGeom>
          <a:blipFill>
            <a:blip r:embed="rId16"/>
            <a:stretch>
              <a:fillRect/>
            </a:stretch>
          </a:blipFill>
        </p:spPr>
      </p:sp>
      <p:sp>
        <p:nvSpPr>
          <p:cNvPr id="31" name="Freeform 31"/>
          <p:cNvSpPr/>
          <p:nvPr/>
        </p:nvSpPr>
        <p:spPr>
          <a:xfrm>
            <a:off x="11804907" y="4441725"/>
            <a:ext cx="3114128" cy="3114128"/>
          </a:xfrm>
          <a:custGeom>
            <a:avLst/>
            <a:gdLst/>
            <a:ahLst/>
            <a:cxnLst/>
            <a:rect l="l" t="t" r="r" b="b"/>
            <a:pathLst>
              <a:path w="3114128" h="3114128">
                <a:moveTo>
                  <a:pt x="0" y="0"/>
                </a:moveTo>
                <a:lnTo>
                  <a:pt x="3114129" y="0"/>
                </a:lnTo>
                <a:lnTo>
                  <a:pt x="3114129" y="3114128"/>
                </a:lnTo>
                <a:lnTo>
                  <a:pt x="0" y="3114128"/>
                </a:lnTo>
                <a:lnTo>
                  <a:pt x="0" y="0"/>
                </a:lnTo>
                <a:close/>
              </a:path>
            </a:pathLst>
          </a:custGeom>
          <a:blipFill>
            <a:blip r:embed="rId17"/>
            <a:stretch>
              <a:fillRect/>
            </a:stretch>
          </a:blipFill>
        </p:spPr>
      </p:sp>
      <p:sp>
        <p:nvSpPr>
          <p:cNvPr id="32" name="TextBox 32"/>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30" name="Freeform 30"/>
          <p:cNvSpPr/>
          <p:nvPr/>
        </p:nvSpPr>
        <p:spPr>
          <a:xfrm>
            <a:off x="5449162" y="3323041"/>
            <a:ext cx="3694838" cy="2775487"/>
          </a:xfrm>
          <a:custGeom>
            <a:avLst/>
            <a:gdLst/>
            <a:ahLst/>
            <a:cxnLst/>
            <a:rect l="l" t="t" r="r" b="b"/>
            <a:pathLst>
              <a:path w="3694838" h="2775487">
                <a:moveTo>
                  <a:pt x="0" y="0"/>
                </a:moveTo>
                <a:lnTo>
                  <a:pt x="3694838" y="0"/>
                </a:lnTo>
                <a:lnTo>
                  <a:pt x="3694838" y="2775488"/>
                </a:lnTo>
                <a:lnTo>
                  <a:pt x="0" y="2775488"/>
                </a:lnTo>
                <a:lnTo>
                  <a:pt x="0" y="0"/>
                </a:lnTo>
                <a:close/>
              </a:path>
            </a:pathLst>
          </a:custGeom>
          <a:blipFill>
            <a:blip r:embed="rId15"/>
            <a:stretch>
              <a:fillRect r="-119322"/>
            </a:stretch>
          </a:blipFill>
        </p:spPr>
      </p:sp>
      <p:sp>
        <p:nvSpPr>
          <p:cNvPr id="31" name="Freeform 31"/>
          <p:cNvSpPr/>
          <p:nvPr/>
        </p:nvSpPr>
        <p:spPr>
          <a:xfrm>
            <a:off x="9238450" y="3323041"/>
            <a:ext cx="4430717" cy="2775487"/>
          </a:xfrm>
          <a:custGeom>
            <a:avLst/>
            <a:gdLst/>
            <a:ahLst/>
            <a:cxnLst/>
            <a:rect l="l" t="t" r="r" b="b"/>
            <a:pathLst>
              <a:path w="4430717" h="2775487">
                <a:moveTo>
                  <a:pt x="0" y="0"/>
                </a:moveTo>
                <a:lnTo>
                  <a:pt x="4430718" y="0"/>
                </a:lnTo>
                <a:lnTo>
                  <a:pt x="4430718" y="2775488"/>
                </a:lnTo>
                <a:lnTo>
                  <a:pt x="0" y="2775488"/>
                </a:lnTo>
                <a:lnTo>
                  <a:pt x="0" y="0"/>
                </a:lnTo>
                <a:close/>
              </a:path>
            </a:pathLst>
          </a:custGeom>
          <a:blipFill>
            <a:blip r:embed="rId15"/>
            <a:stretch>
              <a:fillRect l="-82896"/>
            </a:stretch>
          </a:blipFill>
        </p:spPr>
      </p:sp>
      <p:sp>
        <p:nvSpPr>
          <p:cNvPr id="32" name="Freeform 32"/>
          <p:cNvSpPr/>
          <p:nvPr/>
        </p:nvSpPr>
        <p:spPr>
          <a:xfrm>
            <a:off x="3552015" y="6280011"/>
            <a:ext cx="5591985" cy="2168799"/>
          </a:xfrm>
          <a:custGeom>
            <a:avLst/>
            <a:gdLst/>
            <a:ahLst/>
            <a:cxnLst/>
            <a:rect l="l" t="t" r="r" b="b"/>
            <a:pathLst>
              <a:path w="5591985" h="2168799">
                <a:moveTo>
                  <a:pt x="0" y="0"/>
                </a:moveTo>
                <a:lnTo>
                  <a:pt x="5591985" y="0"/>
                </a:lnTo>
                <a:lnTo>
                  <a:pt x="5591985" y="2168799"/>
                </a:lnTo>
                <a:lnTo>
                  <a:pt x="0" y="2168799"/>
                </a:lnTo>
                <a:lnTo>
                  <a:pt x="0" y="0"/>
                </a:lnTo>
                <a:close/>
              </a:path>
            </a:pathLst>
          </a:custGeom>
          <a:blipFill>
            <a:blip r:embed="rId16"/>
            <a:stretch>
              <a:fillRect/>
            </a:stretch>
          </a:blipFill>
        </p:spPr>
      </p:sp>
      <p:sp>
        <p:nvSpPr>
          <p:cNvPr id="33" name="Freeform 33"/>
          <p:cNvSpPr/>
          <p:nvPr/>
        </p:nvSpPr>
        <p:spPr>
          <a:xfrm>
            <a:off x="9238450" y="6280011"/>
            <a:ext cx="5768559" cy="2168799"/>
          </a:xfrm>
          <a:custGeom>
            <a:avLst/>
            <a:gdLst/>
            <a:ahLst/>
            <a:cxnLst/>
            <a:rect l="l" t="t" r="r" b="b"/>
            <a:pathLst>
              <a:path w="5768559" h="2168799">
                <a:moveTo>
                  <a:pt x="0" y="0"/>
                </a:moveTo>
                <a:lnTo>
                  <a:pt x="5768559" y="0"/>
                </a:lnTo>
                <a:lnTo>
                  <a:pt x="5768559" y="2168799"/>
                </a:lnTo>
                <a:lnTo>
                  <a:pt x="0" y="2168799"/>
                </a:lnTo>
                <a:lnTo>
                  <a:pt x="0" y="0"/>
                </a:lnTo>
                <a:close/>
              </a:path>
            </a:pathLst>
          </a:custGeom>
          <a:blipFill>
            <a:blip r:embed="rId1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853912" y="1607265"/>
            <a:ext cx="16113561" cy="8097671"/>
            <a:chOff x="0" y="0"/>
            <a:chExt cx="4243901" cy="2132720"/>
          </a:xfrm>
        </p:grpSpPr>
        <p:sp>
          <p:nvSpPr>
            <p:cNvPr id="19" name="Freeform 19"/>
            <p:cNvSpPr/>
            <p:nvPr/>
          </p:nvSpPr>
          <p:spPr>
            <a:xfrm>
              <a:off x="0" y="0"/>
              <a:ext cx="4243901" cy="2132720"/>
            </a:xfrm>
            <a:custGeom>
              <a:avLst/>
              <a:gdLst/>
              <a:ahLst/>
              <a:cxnLst/>
              <a:rect l="l" t="t" r="r" b="b"/>
              <a:pathLst>
                <a:path w="4243901" h="2132720">
                  <a:moveTo>
                    <a:pt x="24503" y="0"/>
                  </a:moveTo>
                  <a:lnTo>
                    <a:pt x="4219397" y="0"/>
                  </a:lnTo>
                  <a:cubicBezTo>
                    <a:pt x="4232930" y="0"/>
                    <a:pt x="4243901" y="10971"/>
                    <a:pt x="4243901" y="24503"/>
                  </a:cubicBezTo>
                  <a:lnTo>
                    <a:pt x="4243901" y="2108216"/>
                  </a:lnTo>
                  <a:cubicBezTo>
                    <a:pt x="4243901" y="2121749"/>
                    <a:pt x="4232930" y="2132720"/>
                    <a:pt x="4219397" y="2132720"/>
                  </a:cubicBezTo>
                  <a:lnTo>
                    <a:pt x="24503" y="2132720"/>
                  </a:lnTo>
                  <a:cubicBezTo>
                    <a:pt x="10971" y="2132720"/>
                    <a:pt x="0" y="2121749"/>
                    <a:pt x="0" y="2108216"/>
                  </a:cubicBezTo>
                  <a:lnTo>
                    <a:pt x="0" y="24503"/>
                  </a:lnTo>
                  <a:cubicBezTo>
                    <a:pt x="0" y="10971"/>
                    <a:pt x="10971" y="0"/>
                    <a:pt x="24503" y="0"/>
                  </a:cubicBezTo>
                  <a:close/>
                </a:path>
              </a:pathLst>
            </a:custGeom>
            <a:solidFill>
              <a:srgbClr val="DBCBAA"/>
            </a:solidFill>
          </p:spPr>
        </p:sp>
        <p:sp>
          <p:nvSpPr>
            <p:cNvPr id="20" name="TextBox 20"/>
            <p:cNvSpPr txBox="1"/>
            <p:nvPr/>
          </p:nvSpPr>
          <p:spPr>
            <a:xfrm>
              <a:off x="0" y="-38100"/>
              <a:ext cx="42439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15</a:t>
              </a:r>
            </a:p>
          </p:txBody>
        </p:sp>
      </p:grpSp>
      <p:sp>
        <p:nvSpPr>
          <p:cNvPr id="26" name="Freeform 26"/>
          <p:cNvSpPr/>
          <p:nvPr/>
        </p:nvSpPr>
        <p:spPr>
          <a:xfrm>
            <a:off x="1573649" y="1957942"/>
            <a:ext cx="14674087" cy="7300358"/>
          </a:xfrm>
          <a:custGeom>
            <a:avLst/>
            <a:gdLst/>
            <a:ahLst/>
            <a:cxnLst/>
            <a:rect l="l" t="t" r="r" b="b"/>
            <a:pathLst>
              <a:path w="14674087" h="7300358">
                <a:moveTo>
                  <a:pt x="0" y="0"/>
                </a:moveTo>
                <a:lnTo>
                  <a:pt x="14674086" y="0"/>
                </a:lnTo>
                <a:lnTo>
                  <a:pt x="14674086" y="7300358"/>
                </a:lnTo>
                <a:lnTo>
                  <a:pt x="0" y="7300358"/>
                </a:lnTo>
                <a:lnTo>
                  <a:pt x="0" y="0"/>
                </a:lnTo>
                <a:close/>
              </a:path>
            </a:pathLst>
          </a:custGeom>
          <a:blipFill>
            <a:blip r:embed="rId15"/>
            <a:stretch>
              <a:fillRect/>
            </a:stretch>
          </a:blipFill>
        </p:spPr>
      </p:sp>
      <p:sp>
        <p:nvSpPr>
          <p:cNvPr id="27" name="TextBox 27"/>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16</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17</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26" name="TextBox 26"/>
          <p:cNvSpPr txBox="1"/>
          <p:nvPr/>
        </p:nvSpPr>
        <p:spPr>
          <a:xfrm>
            <a:off x="7487871" y="7880039"/>
            <a:ext cx="215708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70%</a:t>
            </a:r>
          </a:p>
          <a:p>
            <a:pPr algn="ctr">
              <a:lnSpc>
                <a:spcPts val="5400"/>
              </a:lnSpc>
            </a:pPr>
            <a:r>
              <a:rPr lang="en-US" sz="5000" spc="-340">
                <a:solidFill>
                  <a:srgbClr val="DBCBAA"/>
                </a:solidFill>
                <a:latin typeface="Candal"/>
                <a:ea typeface="Candal"/>
                <a:cs typeface="Candal"/>
                <a:sym typeface="Candal"/>
              </a:rPr>
              <a:t>TRAIN</a:t>
            </a:r>
          </a:p>
        </p:txBody>
      </p:sp>
      <p:sp>
        <p:nvSpPr>
          <p:cNvPr id="27" name="TextBox 27"/>
          <p:cNvSpPr txBox="1"/>
          <p:nvPr/>
        </p:nvSpPr>
        <p:spPr>
          <a:xfrm>
            <a:off x="11264316" y="7880039"/>
            <a:ext cx="171767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20%</a:t>
            </a:r>
          </a:p>
          <a:p>
            <a:pPr algn="ctr">
              <a:lnSpc>
                <a:spcPts val="5400"/>
              </a:lnSpc>
            </a:pPr>
            <a:r>
              <a:rPr lang="en-US" sz="5000" spc="-340">
                <a:solidFill>
                  <a:srgbClr val="DBCBAA"/>
                </a:solidFill>
                <a:latin typeface="Candal"/>
                <a:ea typeface="Candal"/>
                <a:cs typeface="Candal"/>
                <a:sym typeface="Candal"/>
              </a:rPr>
              <a:t>VAL</a:t>
            </a:r>
          </a:p>
        </p:txBody>
      </p:sp>
      <p:sp>
        <p:nvSpPr>
          <p:cNvPr id="28" name="TextBox 28"/>
          <p:cNvSpPr txBox="1"/>
          <p:nvPr/>
        </p:nvSpPr>
        <p:spPr>
          <a:xfrm>
            <a:off x="14768410" y="7929789"/>
            <a:ext cx="1892367"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10%</a:t>
            </a:r>
          </a:p>
          <a:p>
            <a:pPr algn="ctr">
              <a:lnSpc>
                <a:spcPts val="5400"/>
              </a:lnSpc>
            </a:pPr>
            <a:r>
              <a:rPr lang="en-US" sz="5000" spc="-340">
                <a:solidFill>
                  <a:srgbClr val="DBCBAA"/>
                </a:solidFill>
                <a:latin typeface="Candal"/>
                <a:ea typeface="Candal"/>
                <a:cs typeface="Candal"/>
                <a:sym typeface="Candal"/>
              </a:rPr>
              <a:t>TEST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A614F-F8A4-32BB-86EE-7DB244BCA2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601A64-38FA-748D-BA3B-F217B39751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15F57B54-4343-E0D5-851D-D74C2AC8BFD1}"/>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135D8E3E-8DCD-CFC8-6888-D35E72FC70FF}"/>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9E79333F-8D1E-DE21-FC62-5EE3C7C1314F}"/>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5734C759-CE26-250A-F302-AFA05BAAB08D}"/>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64372CBF-4ADE-8892-F283-626CA39EB5E0}"/>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5FAF1275-D347-B62F-5AF5-BA3002F1FC9B}"/>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732122A4-9B5B-6231-16F6-AC431E6BA7C6}"/>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A2E45EBC-A833-078A-BDD4-C95420148E00}"/>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5574A338-43A8-539D-F590-C5C7022B8141}"/>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0C4D1A13-DC0E-58B5-F96B-B2FF40693028}"/>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F326F10C-B347-D15F-233F-8D7617FA7C07}"/>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DF137ADF-1E26-1DFA-18E7-E4075AE358FD}"/>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59071BEA-4E22-5D85-A70C-913FA031C299}"/>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9F3852CA-AFB8-BE69-E7D9-81C556C8C62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4D9FABEF-1BF1-24C1-2889-3B9A6009457A}"/>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1948F8E1-95BA-16EF-46A0-0058351CA052}"/>
              </a:ext>
            </a:extLst>
          </p:cNvPr>
          <p:cNvGrpSpPr/>
          <p:nvPr/>
        </p:nvGrpSpPr>
        <p:grpSpPr>
          <a:xfrm>
            <a:off x="16542069" y="8861481"/>
            <a:ext cx="1434462" cy="1258508"/>
            <a:chOff x="0" y="0"/>
            <a:chExt cx="1912616" cy="1678011"/>
          </a:xfrm>
        </p:grpSpPr>
        <p:grpSp>
          <p:nvGrpSpPr>
            <p:cNvPr id="19" name="Group 19">
              <a:extLst>
                <a:ext uri="{FF2B5EF4-FFF2-40B4-BE49-F238E27FC236}">
                  <a16:creationId xmlns:a16="http://schemas.microsoft.com/office/drawing/2014/main" id="{C9BCAF0C-246A-F6B2-B655-8D04ED1B9F47}"/>
                </a:ext>
              </a:extLst>
            </p:cNvPr>
            <p:cNvGrpSpPr/>
            <p:nvPr/>
          </p:nvGrpSpPr>
          <p:grpSpPr>
            <a:xfrm>
              <a:off x="0" y="0"/>
              <a:ext cx="1912616" cy="1678011"/>
              <a:chOff x="0" y="0"/>
              <a:chExt cx="377801" cy="331459"/>
            </a:xfrm>
          </p:grpSpPr>
          <p:sp>
            <p:nvSpPr>
              <p:cNvPr id="20" name="Freeform 20">
                <a:extLst>
                  <a:ext uri="{FF2B5EF4-FFF2-40B4-BE49-F238E27FC236}">
                    <a16:creationId xmlns:a16="http://schemas.microsoft.com/office/drawing/2014/main" id="{50992518-29C0-2AEB-F75C-DD6DD385D979}"/>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a:extLst>
                  <a:ext uri="{FF2B5EF4-FFF2-40B4-BE49-F238E27FC236}">
                    <a16:creationId xmlns:a16="http://schemas.microsoft.com/office/drawing/2014/main" id="{F42FEB28-BF32-F7E5-8FDF-EEB1C5F09293}"/>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1C5F2970-684B-C1C0-F85B-09E46A825BBA}"/>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18</a:t>
              </a:r>
            </a:p>
          </p:txBody>
        </p:sp>
      </p:grpSp>
      <p:sp>
        <p:nvSpPr>
          <p:cNvPr id="25" name="TextBox 25">
            <a:extLst>
              <a:ext uri="{FF2B5EF4-FFF2-40B4-BE49-F238E27FC236}">
                <a16:creationId xmlns:a16="http://schemas.microsoft.com/office/drawing/2014/main" id="{4308A8F9-D9E1-546C-9853-654C06B78F49}"/>
              </a:ext>
            </a:extLst>
          </p:cNvPr>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29" name="Freeform 30">
            <a:extLst>
              <a:ext uri="{FF2B5EF4-FFF2-40B4-BE49-F238E27FC236}">
                <a16:creationId xmlns:a16="http://schemas.microsoft.com/office/drawing/2014/main" id="{C1A69062-5FEC-D197-CE6E-283CFA8895D8}"/>
              </a:ext>
            </a:extLst>
          </p:cNvPr>
          <p:cNvSpPr/>
          <p:nvPr/>
        </p:nvSpPr>
        <p:spPr>
          <a:xfrm>
            <a:off x="1145504" y="3080917"/>
            <a:ext cx="7084204" cy="4799121"/>
          </a:xfrm>
          <a:custGeom>
            <a:avLst/>
            <a:gdLst/>
            <a:ahLst/>
            <a:cxnLst/>
            <a:rect l="l" t="t" r="r" b="b"/>
            <a:pathLst>
              <a:path w="3694838" h="2775487">
                <a:moveTo>
                  <a:pt x="0" y="0"/>
                </a:moveTo>
                <a:lnTo>
                  <a:pt x="3694838" y="0"/>
                </a:lnTo>
                <a:lnTo>
                  <a:pt x="3694838" y="2775488"/>
                </a:lnTo>
                <a:lnTo>
                  <a:pt x="0" y="2775488"/>
                </a:lnTo>
                <a:lnTo>
                  <a:pt x="0" y="0"/>
                </a:lnTo>
                <a:close/>
              </a:path>
            </a:pathLst>
          </a:custGeom>
          <a:blipFill>
            <a:blip r:embed="rId15"/>
            <a:stretch>
              <a:fillRect r="-119322"/>
            </a:stretch>
          </a:blipFill>
        </p:spPr>
      </p:sp>
      <p:pic>
        <p:nvPicPr>
          <p:cNvPr id="31" name="Picture 30">
            <a:extLst>
              <a:ext uri="{FF2B5EF4-FFF2-40B4-BE49-F238E27FC236}">
                <a16:creationId xmlns:a16="http://schemas.microsoft.com/office/drawing/2014/main" id="{7FCC8AC4-8DC5-6FCB-E72A-B7060E603F4F}"/>
              </a:ext>
            </a:extLst>
          </p:cNvPr>
          <p:cNvPicPr>
            <a:picLocks noChangeAspect="1"/>
          </p:cNvPicPr>
          <p:nvPr/>
        </p:nvPicPr>
        <p:blipFill>
          <a:blip r:embed="rId16"/>
          <a:stretch>
            <a:fillRect/>
          </a:stretch>
        </p:blipFill>
        <p:spPr>
          <a:xfrm>
            <a:off x="8799653" y="3060790"/>
            <a:ext cx="2231648" cy="1793794"/>
          </a:xfrm>
          <a:prstGeom prst="rect">
            <a:avLst/>
          </a:prstGeom>
        </p:spPr>
      </p:pic>
      <p:pic>
        <p:nvPicPr>
          <p:cNvPr id="33" name="Picture 32">
            <a:extLst>
              <a:ext uri="{FF2B5EF4-FFF2-40B4-BE49-F238E27FC236}">
                <a16:creationId xmlns:a16="http://schemas.microsoft.com/office/drawing/2014/main" id="{118E95C9-2448-5702-F0BE-0ED34477AC70}"/>
              </a:ext>
            </a:extLst>
          </p:cNvPr>
          <p:cNvPicPr>
            <a:picLocks noChangeAspect="1"/>
          </p:cNvPicPr>
          <p:nvPr/>
        </p:nvPicPr>
        <p:blipFill>
          <a:blip r:embed="rId17"/>
          <a:stretch>
            <a:fillRect/>
          </a:stretch>
        </p:blipFill>
        <p:spPr>
          <a:xfrm>
            <a:off x="11427212" y="3080917"/>
            <a:ext cx="2325856" cy="1799094"/>
          </a:xfrm>
          <a:prstGeom prst="rect">
            <a:avLst/>
          </a:prstGeom>
        </p:spPr>
      </p:pic>
      <p:pic>
        <p:nvPicPr>
          <p:cNvPr id="35" name="Picture 34">
            <a:extLst>
              <a:ext uri="{FF2B5EF4-FFF2-40B4-BE49-F238E27FC236}">
                <a16:creationId xmlns:a16="http://schemas.microsoft.com/office/drawing/2014/main" id="{C0699C31-CE2A-975D-502F-2BC0D5D93364}"/>
              </a:ext>
            </a:extLst>
          </p:cNvPr>
          <p:cNvPicPr>
            <a:picLocks noChangeAspect="1"/>
          </p:cNvPicPr>
          <p:nvPr/>
        </p:nvPicPr>
        <p:blipFill>
          <a:blip r:embed="rId18"/>
          <a:stretch>
            <a:fillRect/>
          </a:stretch>
        </p:blipFill>
        <p:spPr>
          <a:xfrm>
            <a:off x="14375902" y="3033732"/>
            <a:ext cx="1931010" cy="1820852"/>
          </a:xfrm>
          <a:prstGeom prst="rect">
            <a:avLst/>
          </a:prstGeom>
        </p:spPr>
      </p:pic>
      <p:pic>
        <p:nvPicPr>
          <p:cNvPr id="39" name="Picture 38">
            <a:extLst>
              <a:ext uri="{FF2B5EF4-FFF2-40B4-BE49-F238E27FC236}">
                <a16:creationId xmlns:a16="http://schemas.microsoft.com/office/drawing/2014/main" id="{D3D9688B-1B85-709F-5A37-EDF0356CF46F}"/>
              </a:ext>
            </a:extLst>
          </p:cNvPr>
          <p:cNvPicPr>
            <a:picLocks noChangeAspect="1"/>
          </p:cNvPicPr>
          <p:nvPr/>
        </p:nvPicPr>
        <p:blipFill>
          <a:blip r:embed="rId19"/>
          <a:stretch>
            <a:fillRect/>
          </a:stretch>
        </p:blipFill>
        <p:spPr>
          <a:xfrm>
            <a:off x="14423948" y="5264050"/>
            <a:ext cx="2510978" cy="3413191"/>
          </a:xfrm>
          <a:prstGeom prst="rect">
            <a:avLst/>
          </a:prstGeom>
        </p:spPr>
      </p:pic>
      <p:pic>
        <p:nvPicPr>
          <p:cNvPr id="41" name="Picture 40">
            <a:extLst>
              <a:ext uri="{FF2B5EF4-FFF2-40B4-BE49-F238E27FC236}">
                <a16:creationId xmlns:a16="http://schemas.microsoft.com/office/drawing/2014/main" id="{B9753B95-1261-9BC7-1228-8F5A09999F24}"/>
              </a:ext>
            </a:extLst>
          </p:cNvPr>
          <p:cNvPicPr>
            <a:picLocks noChangeAspect="1"/>
          </p:cNvPicPr>
          <p:nvPr/>
        </p:nvPicPr>
        <p:blipFill>
          <a:blip r:embed="rId20"/>
          <a:stretch>
            <a:fillRect/>
          </a:stretch>
        </p:blipFill>
        <p:spPr>
          <a:xfrm>
            <a:off x="8836413" y="5180053"/>
            <a:ext cx="2220759" cy="1685881"/>
          </a:xfrm>
          <a:prstGeom prst="rect">
            <a:avLst/>
          </a:prstGeom>
        </p:spPr>
      </p:pic>
      <p:pic>
        <p:nvPicPr>
          <p:cNvPr id="43" name="Picture 42">
            <a:extLst>
              <a:ext uri="{FF2B5EF4-FFF2-40B4-BE49-F238E27FC236}">
                <a16:creationId xmlns:a16="http://schemas.microsoft.com/office/drawing/2014/main" id="{88038CFF-7999-96AA-D501-65D8CF819A08}"/>
              </a:ext>
            </a:extLst>
          </p:cNvPr>
          <p:cNvPicPr>
            <a:picLocks noChangeAspect="1"/>
          </p:cNvPicPr>
          <p:nvPr/>
        </p:nvPicPr>
        <p:blipFill>
          <a:blip r:embed="rId21"/>
          <a:stretch>
            <a:fillRect/>
          </a:stretch>
        </p:blipFill>
        <p:spPr>
          <a:xfrm>
            <a:off x="8900588" y="7054999"/>
            <a:ext cx="4852480" cy="2347073"/>
          </a:xfrm>
          <a:prstGeom prst="rect">
            <a:avLst/>
          </a:prstGeom>
        </p:spPr>
      </p:pic>
      <p:pic>
        <p:nvPicPr>
          <p:cNvPr id="45" name="Picture 44">
            <a:extLst>
              <a:ext uri="{FF2B5EF4-FFF2-40B4-BE49-F238E27FC236}">
                <a16:creationId xmlns:a16="http://schemas.microsoft.com/office/drawing/2014/main" id="{1DEA6E96-B03D-D9E5-82E5-0017118BA031}"/>
              </a:ext>
            </a:extLst>
          </p:cNvPr>
          <p:cNvPicPr>
            <a:picLocks noChangeAspect="1"/>
          </p:cNvPicPr>
          <p:nvPr/>
        </p:nvPicPr>
        <p:blipFill>
          <a:blip r:embed="rId22"/>
          <a:stretch>
            <a:fillRect/>
          </a:stretch>
        </p:blipFill>
        <p:spPr>
          <a:xfrm>
            <a:off x="11470764" y="5250992"/>
            <a:ext cx="2282304" cy="1608374"/>
          </a:xfrm>
          <a:prstGeom prst="rect">
            <a:avLst/>
          </a:prstGeom>
        </p:spPr>
      </p:pic>
    </p:spTree>
    <p:extLst>
      <p:ext uri="{BB962C8B-B14F-4D97-AF65-F5344CB8AC3E}">
        <p14:creationId xmlns:p14="http://schemas.microsoft.com/office/powerpoint/2010/main" val="291966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19</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OPTIMASI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1903" y="0"/>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988540" y="3607058"/>
            <a:ext cx="2948898" cy="2948898"/>
            <a:chOff x="0" y="0"/>
            <a:chExt cx="812800" cy="812800"/>
          </a:xfrm>
        </p:grpSpPr>
        <p:sp>
          <p:nvSpPr>
            <p:cNvPr id="18" name="Freeform 1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19" name="Group 19"/>
          <p:cNvGrpSpPr/>
          <p:nvPr/>
        </p:nvGrpSpPr>
        <p:grpSpPr>
          <a:xfrm>
            <a:off x="7507648" y="3607058"/>
            <a:ext cx="2948898" cy="2948898"/>
            <a:chOff x="0" y="0"/>
            <a:chExt cx="812800" cy="812800"/>
          </a:xfrm>
        </p:grpSpPr>
        <p:sp>
          <p:nvSpPr>
            <p:cNvPr id="20" name="Freeform 20"/>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21" name="Group 21"/>
          <p:cNvGrpSpPr/>
          <p:nvPr/>
        </p:nvGrpSpPr>
        <p:grpSpPr>
          <a:xfrm>
            <a:off x="1145952" y="6291770"/>
            <a:ext cx="4445361" cy="1319960"/>
            <a:chOff x="0" y="0"/>
            <a:chExt cx="1025725" cy="304568"/>
          </a:xfrm>
        </p:grpSpPr>
        <p:sp>
          <p:nvSpPr>
            <p:cNvPr id="22" name="Freeform 22"/>
            <p:cNvSpPr/>
            <p:nvPr/>
          </p:nvSpPr>
          <p:spPr>
            <a:xfrm>
              <a:off x="0" y="0"/>
              <a:ext cx="1025725" cy="304568"/>
            </a:xfrm>
            <a:custGeom>
              <a:avLst/>
              <a:gdLst/>
              <a:ahLst/>
              <a:cxnLst/>
              <a:rect l="l" t="t" r="r" b="b"/>
              <a:pathLst>
                <a:path w="1025725" h="304568">
                  <a:moveTo>
                    <a:pt x="152284" y="0"/>
                  </a:moveTo>
                  <a:lnTo>
                    <a:pt x="873441" y="0"/>
                  </a:lnTo>
                  <a:cubicBezTo>
                    <a:pt x="913829" y="0"/>
                    <a:pt x="952563" y="16044"/>
                    <a:pt x="981122" y="44603"/>
                  </a:cubicBezTo>
                  <a:cubicBezTo>
                    <a:pt x="1009681" y="73162"/>
                    <a:pt x="1025725" y="111896"/>
                    <a:pt x="1025725" y="152284"/>
                  </a:cubicBezTo>
                  <a:lnTo>
                    <a:pt x="1025725" y="152284"/>
                  </a:lnTo>
                  <a:cubicBezTo>
                    <a:pt x="1025725" y="192672"/>
                    <a:pt x="1009681" y="231407"/>
                    <a:pt x="981122" y="259965"/>
                  </a:cubicBezTo>
                  <a:cubicBezTo>
                    <a:pt x="952563" y="288524"/>
                    <a:pt x="913829" y="304568"/>
                    <a:pt x="873441" y="304568"/>
                  </a:cubicBezTo>
                  <a:lnTo>
                    <a:pt x="152284" y="304568"/>
                  </a:lnTo>
                  <a:cubicBezTo>
                    <a:pt x="111896" y="304568"/>
                    <a:pt x="73162" y="288524"/>
                    <a:pt x="44603" y="259965"/>
                  </a:cubicBezTo>
                  <a:cubicBezTo>
                    <a:pt x="16044" y="231407"/>
                    <a:pt x="0" y="192672"/>
                    <a:pt x="0" y="152284"/>
                  </a:cubicBezTo>
                  <a:lnTo>
                    <a:pt x="0" y="152284"/>
                  </a:lnTo>
                  <a:cubicBezTo>
                    <a:pt x="0" y="111896"/>
                    <a:pt x="16044" y="73162"/>
                    <a:pt x="44603" y="44603"/>
                  </a:cubicBezTo>
                  <a:cubicBezTo>
                    <a:pt x="73162" y="16044"/>
                    <a:pt x="111896" y="0"/>
                    <a:pt x="152284" y="0"/>
                  </a:cubicBezTo>
                  <a:close/>
                </a:path>
              </a:pathLst>
            </a:custGeom>
            <a:solidFill>
              <a:srgbClr val="162403"/>
            </a:solidFill>
            <a:ln w="57150" cap="rnd">
              <a:solidFill>
                <a:srgbClr val="C3A978"/>
              </a:solidFill>
              <a:prstDash val="solid"/>
              <a:round/>
            </a:ln>
          </p:spPr>
        </p:sp>
        <p:sp>
          <p:nvSpPr>
            <p:cNvPr id="23" name="TextBox 23"/>
            <p:cNvSpPr txBox="1"/>
            <p:nvPr/>
          </p:nvSpPr>
          <p:spPr>
            <a:xfrm>
              <a:off x="0" y="-38100"/>
              <a:ext cx="1025725" cy="34266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94288" y="6253000"/>
            <a:ext cx="5748015" cy="1319960"/>
            <a:chOff x="0" y="0"/>
            <a:chExt cx="1326300" cy="304568"/>
          </a:xfrm>
        </p:grpSpPr>
        <p:sp>
          <p:nvSpPr>
            <p:cNvPr id="25" name="Freeform 25"/>
            <p:cNvSpPr/>
            <p:nvPr/>
          </p:nvSpPr>
          <p:spPr>
            <a:xfrm>
              <a:off x="0" y="0"/>
              <a:ext cx="1326300" cy="304568"/>
            </a:xfrm>
            <a:custGeom>
              <a:avLst/>
              <a:gdLst/>
              <a:ahLst/>
              <a:cxnLst/>
              <a:rect l="l" t="t" r="r" b="b"/>
              <a:pathLst>
                <a:path w="1326300" h="304568">
                  <a:moveTo>
                    <a:pt x="134689" y="0"/>
                  </a:moveTo>
                  <a:lnTo>
                    <a:pt x="1191612" y="0"/>
                  </a:lnTo>
                  <a:cubicBezTo>
                    <a:pt x="1227334" y="0"/>
                    <a:pt x="1261592" y="14190"/>
                    <a:pt x="1286851" y="39449"/>
                  </a:cubicBezTo>
                  <a:cubicBezTo>
                    <a:pt x="1312110" y="64708"/>
                    <a:pt x="1326300" y="98967"/>
                    <a:pt x="1326300" y="134689"/>
                  </a:cubicBezTo>
                  <a:lnTo>
                    <a:pt x="1326300" y="169880"/>
                  </a:lnTo>
                  <a:cubicBezTo>
                    <a:pt x="1326300" y="205601"/>
                    <a:pt x="1312110" y="239860"/>
                    <a:pt x="1286851" y="265119"/>
                  </a:cubicBezTo>
                  <a:cubicBezTo>
                    <a:pt x="1261592" y="290378"/>
                    <a:pt x="1227334" y="304568"/>
                    <a:pt x="1191612" y="304568"/>
                  </a:cubicBezTo>
                  <a:lnTo>
                    <a:pt x="134689" y="304568"/>
                  </a:lnTo>
                  <a:cubicBezTo>
                    <a:pt x="98967" y="304568"/>
                    <a:pt x="64708" y="290378"/>
                    <a:pt x="39449" y="265119"/>
                  </a:cubicBezTo>
                  <a:cubicBezTo>
                    <a:pt x="14190" y="239860"/>
                    <a:pt x="0" y="205601"/>
                    <a:pt x="0" y="169880"/>
                  </a:cubicBezTo>
                  <a:lnTo>
                    <a:pt x="0" y="134689"/>
                  </a:lnTo>
                  <a:cubicBezTo>
                    <a:pt x="0" y="98967"/>
                    <a:pt x="14190" y="64708"/>
                    <a:pt x="39449" y="39449"/>
                  </a:cubicBezTo>
                  <a:cubicBezTo>
                    <a:pt x="64708" y="14190"/>
                    <a:pt x="98967" y="0"/>
                    <a:pt x="134689" y="0"/>
                  </a:cubicBezTo>
                  <a:close/>
                </a:path>
              </a:pathLst>
            </a:custGeom>
            <a:solidFill>
              <a:srgbClr val="162403"/>
            </a:solidFill>
            <a:ln w="57150" cap="rnd">
              <a:solidFill>
                <a:srgbClr val="C3A978"/>
              </a:solidFill>
              <a:prstDash val="solid"/>
              <a:round/>
            </a:ln>
          </p:spPr>
        </p:sp>
        <p:sp>
          <p:nvSpPr>
            <p:cNvPr id="26" name="TextBox 26"/>
            <p:cNvSpPr txBox="1"/>
            <p:nvPr/>
          </p:nvSpPr>
          <p:spPr>
            <a:xfrm>
              <a:off x="0" y="-38100"/>
              <a:ext cx="1326300" cy="34266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411842" y="3607058"/>
            <a:ext cx="2948898" cy="2948898"/>
            <a:chOff x="0" y="0"/>
            <a:chExt cx="812800" cy="812800"/>
          </a:xfrm>
        </p:grpSpPr>
        <p:sp>
          <p:nvSpPr>
            <p:cNvPr id="28" name="Freeform 2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grpSp>
        <p:nvGrpSpPr>
          <p:cNvPr id="29" name="Group 29"/>
          <p:cNvGrpSpPr/>
          <p:nvPr/>
        </p:nvGrpSpPr>
        <p:grpSpPr>
          <a:xfrm>
            <a:off x="12926961" y="6396545"/>
            <a:ext cx="3918662" cy="1215185"/>
            <a:chOff x="0" y="0"/>
            <a:chExt cx="904194" cy="280393"/>
          </a:xfrm>
        </p:grpSpPr>
        <p:sp>
          <p:nvSpPr>
            <p:cNvPr id="30" name="Freeform 30"/>
            <p:cNvSpPr/>
            <p:nvPr/>
          </p:nvSpPr>
          <p:spPr>
            <a:xfrm>
              <a:off x="0" y="0"/>
              <a:ext cx="904194" cy="280393"/>
            </a:xfrm>
            <a:custGeom>
              <a:avLst/>
              <a:gdLst/>
              <a:ahLst/>
              <a:cxnLst/>
              <a:rect l="l" t="t" r="r" b="b"/>
              <a:pathLst>
                <a:path w="904194" h="280393">
                  <a:moveTo>
                    <a:pt x="140196" y="0"/>
                  </a:moveTo>
                  <a:lnTo>
                    <a:pt x="763998" y="0"/>
                  </a:lnTo>
                  <a:cubicBezTo>
                    <a:pt x="841426" y="0"/>
                    <a:pt x="904194" y="62768"/>
                    <a:pt x="904194" y="140196"/>
                  </a:cubicBezTo>
                  <a:lnTo>
                    <a:pt x="904194" y="140196"/>
                  </a:lnTo>
                  <a:cubicBezTo>
                    <a:pt x="904194" y="217625"/>
                    <a:pt x="841426" y="280393"/>
                    <a:pt x="763998" y="280393"/>
                  </a:cubicBezTo>
                  <a:lnTo>
                    <a:pt x="140196" y="280393"/>
                  </a:lnTo>
                  <a:cubicBezTo>
                    <a:pt x="62768" y="280393"/>
                    <a:pt x="0" y="217625"/>
                    <a:pt x="0" y="140196"/>
                  </a:cubicBezTo>
                  <a:lnTo>
                    <a:pt x="0" y="140196"/>
                  </a:lnTo>
                  <a:cubicBezTo>
                    <a:pt x="0" y="62768"/>
                    <a:pt x="62768" y="0"/>
                    <a:pt x="140196" y="0"/>
                  </a:cubicBezTo>
                  <a:close/>
                </a:path>
              </a:pathLst>
            </a:custGeom>
            <a:solidFill>
              <a:srgbClr val="162403"/>
            </a:solidFill>
            <a:ln w="57150" cap="rnd">
              <a:solidFill>
                <a:srgbClr val="C3A978"/>
              </a:solidFill>
              <a:prstDash val="solid"/>
              <a:round/>
            </a:ln>
          </p:spPr>
        </p:sp>
        <p:sp>
          <p:nvSpPr>
            <p:cNvPr id="31" name="TextBox 31"/>
            <p:cNvSpPr txBox="1"/>
            <p:nvPr/>
          </p:nvSpPr>
          <p:spPr>
            <a:xfrm>
              <a:off x="0" y="-38100"/>
              <a:ext cx="904194" cy="31849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542069" y="8861481"/>
            <a:ext cx="1434462" cy="1258508"/>
            <a:chOff x="0" y="0"/>
            <a:chExt cx="1912616" cy="1678011"/>
          </a:xfrm>
        </p:grpSpPr>
        <p:grpSp>
          <p:nvGrpSpPr>
            <p:cNvPr id="33" name="Group 33"/>
            <p:cNvGrpSpPr/>
            <p:nvPr/>
          </p:nvGrpSpPr>
          <p:grpSpPr>
            <a:xfrm>
              <a:off x="0" y="0"/>
              <a:ext cx="1912616" cy="1678011"/>
              <a:chOff x="0" y="0"/>
              <a:chExt cx="377801" cy="331459"/>
            </a:xfrm>
          </p:grpSpPr>
          <p:sp>
            <p:nvSpPr>
              <p:cNvPr id="34" name="Freeform 34"/>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35" name="TextBox 35"/>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a:t>
              </a:r>
            </a:p>
          </p:txBody>
        </p:sp>
      </p:grpSp>
      <p:sp>
        <p:nvSpPr>
          <p:cNvPr id="37" name="TextBox 37"/>
          <p:cNvSpPr txBox="1"/>
          <p:nvPr/>
        </p:nvSpPr>
        <p:spPr>
          <a:xfrm>
            <a:off x="5539086" y="1686322"/>
            <a:ext cx="7164092" cy="728653"/>
          </a:xfrm>
          <a:prstGeom prst="rect">
            <a:avLst/>
          </a:prstGeom>
        </p:spPr>
        <p:txBody>
          <a:bodyPr lIns="0" tIns="0" rIns="0" bIns="0" rtlCol="0" anchor="t">
            <a:spAutoFit/>
          </a:bodyPr>
          <a:lstStyle/>
          <a:p>
            <a:pPr algn="ctr">
              <a:lnSpc>
                <a:spcPts val="5574"/>
              </a:lnSpc>
            </a:pPr>
            <a:r>
              <a:rPr lang="en-US" sz="5161" spc="-350">
                <a:solidFill>
                  <a:srgbClr val="DBCBAA"/>
                </a:solidFill>
                <a:latin typeface="Candal"/>
                <a:ea typeface="Candal"/>
                <a:cs typeface="Candal"/>
                <a:sym typeface="Candal"/>
              </a:rPr>
              <a:t>Anggota Kelompok</a:t>
            </a:r>
          </a:p>
        </p:txBody>
      </p:sp>
      <p:sp>
        <p:nvSpPr>
          <p:cNvPr id="38" name="TextBox 38"/>
          <p:cNvSpPr txBox="1"/>
          <p:nvPr/>
        </p:nvSpPr>
        <p:spPr>
          <a:xfrm>
            <a:off x="1290969" y="6525572"/>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AL QADRI </a:t>
            </a:r>
          </a:p>
          <a:p>
            <a:pPr algn="ctr">
              <a:lnSpc>
                <a:spcPts val="3413"/>
              </a:lnSpc>
            </a:pPr>
            <a:r>
              <a:rPr lang="en-US" sz="3160" spc="-214">
                <a:solidFill>
                  <a:srgbClr val="FFFFFF"/>
                </a:solidFill>
                <a:latin typeface="Public Sans"/>
                <a:ea typeface="Public Sans"/>
                <a:cs typeface="Public Sans"/>
                <a:sym typeface="Public Sans"/>
              </a:rPr>
              <a:t>( H071221052 ) </a:t>
            </a:r>
          </a:p>
        </p:txBody>
      </p:sp>
      <p:sp>
        <p:nvSpPr>
          <p:cNvPr id="39" name="TextBox 39"/>
          <p:cNvSpPr txBox="1"/>
          <p:nvPr/>
        </p:nvSpPr>
        <p:spPr>
          <a:xfrm>
            <a:off x="6262791" y="6486802"/>
            <a:ext cx="5438613"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MIFTHAHUL HOIRI BACHRUDDIN B ( H071221072 )</a:t>
            </a:r>
          </a:p>
        </p:txBody>
      </p:sp>
      <p:sp>
        <p:nvSpPr>
          <p:cNvPr id="40" name="TextBox 40"/>
          <p:cNvSpPr txBox="1"/>
          <p:nvPr/>
        </p:nvSpPr>
        <p:spPr>
          <a:xfrm>
            <a:off x="13035993" y="6584531"/>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EVAN PANDU NATA     ( H07221057 )</a:t>
            </a:r>
          </a:p>
        </p:txBody>
      </p:sp>
      <p:grpSp>
        <p:nvGrpSpPr>
          <p:cNvPr id="41" name="Group 41"/>
          <p:cNvGrpSpPr/>
          <p:nvPr/>
        </p:nvGrpSpPr>
        <p:grpSpPr>
          <a:xfrm>
            <a:off x="7507648" y="3447647"/>
            <a:ext cx="3010580" cy="3010580"/>
            <a:chOff x="0" y="0"/>
            <a:chExt cx="812800" cy="812800"/>
          </a:xfrm>
        </p:grpSpPr>
        <p:sp>
          <p:nvSpPr>
            <p:cNvPr id="42" name="Freeform 42"/>
            <p:cNvSpPr/>
            <p:nvPr/>
          </p:nvSpPr>
          <p:spPr>
            <a:xfrm>
              <a:off x="0" y="0"/>
              <a:ext cx="812800" cy="812800"/>
            </a:xfrm>
            <a:custGeom>
              <a:avLst/>
              <a:gdLst/>
              <a:ahLst/>
              <a:cxnLst/>
              <a:rect l="l" t="t" r="r" b="b"/>
              <a:pathLst>
                <a:path w="812800" h="812800">
                  <a:moveTo>
                    <a:pt x="113149" y="0"/>
                  </a:moveTo>
                  <a:lnTo>
                    <a:pt x="699651" y="0"/>
                  </a:lnTo>
                  <a:cubicBezTo>
                    <a:pt x="729660" y="0"/>
                    <a:pt x="758440" y="11921"/>
                    <a:pt x="779659" y="33141"/>
                  </a:cubicBezTo>
                  <a:cubicBezTo>
                    <a:pt x="800879" y="54360"/>
                    <a:pt x="812800" y="83140"/>
                    <a:pt x="812800" y="113149"/>
                  </a:cubicBezTo>
                  <a:lnTo>
                    <a:pt x="812800" y="699651"/>
                  </a:lnTo>
                  <a:cubicBezTo>
                    <a:pt x="812800" y="729660"/>
                    <a:pt x="800879" y="758440"/>
                    <a:pt x="779659" y="779659"/>
                  </a:cubicBezTo>
                  <a:cubicBezTo>
                    <a:pt x="758440" y="800879"/>
                    <a:pt x="729660" y="812800"/>
                    <a:pt x="699651" y="812800"/>
                  </a:cubicBezTo>
                  <a:lnTo>
                    <a:pt x="113149" y="812800"/>
                  </a:lnTo>
                  <a:cubicBezTo>
                    <a:pt x="83140" y="812800"/>
                    <a:pt x="54360" y="800879"/>
                    <a:pt x="33141" y="779659"/>
                  </a:cubicBezTo>
                  <a:cubicBezTo>
                    <a:pt x="11921" y="758440"/>
                    <a:pt x="0" y="729660"/>
                    <a:pt x="0" y="699651"/>
                  </a:cubicBezTo>
                  <a:lnTo>
                    <a:pt x="0" y="113149"/>
                  </a:lnTo>
                  <a:cubicBezTo>
                    <a:pt x="0" y="83140"/>
                    <a:pt x="11921" y="54360"/>
                    <a:pt x="33141" y="33141"/>
                  </a:cubicBezTo>
                  <a:cubicBezTo>
                    <a:pt x="54360" y="11921"/>
                    <a:pt x="83140" y="0"/>
                    <a:pt x="113149" y="0"/>
                  </a:cubicBezTo>
                  <a:close/>
                </a:path>
              </a:pathLst>
            </a:custGeom>
            <a:blipFill>
              <a:blip r:embed="rId13"/>
              <a:stretch>
                <a:fillRect l="-37722" r="-70852" b="-213057"/>
              </a:stretch>
            </a:blipFill>
            <a:ln w="57150" cap="rnd">
              <a:solidFill>
                <a:srgbClr val="C3A978"/>
              </a:solidFill>
              <a:prstDash val="solid"/>
              <a:round/>
            </a:ln>
          </p:spPr>
        </p:sp>
      </p:grpSp>
      <p:grpSp>
        <p:nvGrpSpPr>
          <p:cNvPr id="43" name="Group 43"/>
          <p:cNvGrpSpPr/>
          <p:nvPr/>
        </p:nvGrpSpPr>
        <p:grpSpPr>
          <a:xfrm>
            <a:off x="1988540" y="3509329"/>
            <a:ext cx="2948898" cy="2948898"/>
            <a:chOff x="0" y="0"/>
            <a:chExt cx="812800" cy="812800"/>
          </a:xfrm>
        </p:grpSpPr>
        <p:sp>
          <p:nvSpPr>
            <p:cNvPr id="44" name="Freeform 44"/>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0" y="8861481"/>
            <a:ext cx="1773071"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5197319" y="4620148"/>
            <a:ext cx="7569557" cy="2062704"/>
          </a:xfrm>
          <a:custGeom>
            <a:avLst/>
            <a:gdLst/>
            <a:ahLst/>
            <a:cxnLst/>
            <a:rect l="l" t="t" r="r" b="b"/>
            <a:pathLst>
              <a:path w="7569557" h="2062704">
                <a:moveTo>
                  <a:pt x="0" y="0"/>
                </a:moveTo>
                <a:lnTo>
                  <a:pt x="7569557" y="0"/>
                </a:lnTo>
                <a:lnTo>
                  <a:pt x="7569557"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1" y="8861481"/>
            <a:ext cx="1773070" cy="1258508"/>
            <a:chOff x="0" y="0"/>
            <a:chExt cx="2364094" cy="1678011"/>
          </a:xfrm>
        </p:grpSpPr>
        <p:grpSp>
          <p:nvGrpSpPr>
            <p:cNvPr id="19" name="Group 19"/>
            <p:cNvGrpSpPr/>
            <p:nvPr/>
          </p:nvGrpSpPr>
          <p:grpSpPr>
            <a:xfrm>
              <a:off x="0" y="0"/>
              <a:ext cx="2364094" cy="1678011"/>
              <a:chOff x="0" y="0"/>
              <a:chExt cx="466981" cy="331459"/>
            </a:xfrm>
          </p:grpSpPr>
          <p:sp>
            <p:nvSpPr>
              <p:cNvPr id="20" name="Freeform 20"/>
              <p:cNvSpPr/>
              <p:nvPr/>
            </p:nvSpPr>
            <p:spPr>
              <a:xfrm>
                <a:off x="0" y="0"/>
                <a:ext cx="466981" cy="331459"/>
              </a:xfrm>
              <a:custGeom>
                <a:avLst/>
                <a:gdLst/>
                <a:ahLst/>
                <a:cxnLst/>
                <a:rect l="l" t="t" r="r" b="b"/>
                <a:pathLst>
                  <a:path w="466981" h="331459">
                    <a:moveTo>
                      <a:pt x="165729" y="0"/>
                    </a:moveTo>
                    <a:lnTo>
                      <a:pt x="301252" y="0"/>
                    </a:lnTo>
                    <a:cubicBezTo>
                      <a:pt x="392782" y="0"/>
                      <a:pt x="466981" y="74200"/>
                      <a:pt x="466981" y="165729"/>
                    </a:cubicBezTo>
                    <a:lnTo>
                      <a:pt x="466981" y="165729"/>
                    </a:lnTo>
                    <a:cubicBezTo>
                      <a:pt x="466981" y="209684"/>
                      <a:pt x="449521" y="251838"/>
                      <a:pt x="418440" y="282918"/>
                    </a:cubicBezTo>
                    <a:cubicBezTo>
                      <a:pt x="387360" y="313998"/>
                      <a:pt x="345206" y="331459"/>
                      <a:pt x="30125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6698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85700" y="96017"/>
              <a:ext cx="1592694"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22</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
        <p:nvSpPr>
          <p:cNvPr id="32" name="TextBox 32"/>
          <p:cNvSpPr txBox="1"/>
          <p:nvPr/>
        </p:nvSpPr>
        <p:spPr>
          <a:xfrm>
            <a:off x="5591979" y="6478446"/>
            <a:ext cx="6972164" cy="164211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Auto-Orient: Applied</a:t>
            </a:r>
          </a:p>
          <a:p>
            <a:pPr algn="ctr">
              <a:lnSpc>
                <a:spcPts val="4319"/>
              </a:lnSpc>
            </a:pPr>
            <a:r>
              <a:rPr lang="en-US" sz="3999" spc="-271">
                <a:solidFill>
                  <a:srgbClr val="FFFFFF"/>
                </a:solidFill>
                <a:latin typeface="Candal"/>
                <a:ea typeface="Candal"/>
                <a:cs typeface="Candal"/>
                <a:sym typeface="Candal"/>
              </a:rPr>
              <a:t>Resize: Stretch to 640x640</a:t>
            </a:r>
          </a:p>
          <a:p>
            <a:pPr algn="ctr">
              <a:lnSpc>
                <a:spcPts val="4319"/>
              </a:lnSpc>
            </a:pPr>
            <a:endParaRPr lang="en-US" sz="3999" spc="-271">
              <a:solidFill>
                <a:srgbClr val="FFFFFF"/>
              </a:solidFill>
              <a:latin typeface="Candal"/>
              <a:ea typeface="Candal"/>
              <a:cs typeface="Candal"/>
              <a:sym typeface="Cand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23</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EValuasi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0" name="Freeform 30"/>
          <p:cNvSpPr/>
          <p:nvPr/>
        </p:nvSpPr>
        <p:spPr>
          <a:xfrm>
            <a:off x="6405040" y="2975368"/>
            <a:ext cx="5064584" cy="3123160"/>
          </a:xfrm>
          <a:custGeom>
            <a:avLst/>
            <a:gdLst/>
            <a:ahLst/>
            <a:cxnLst/>
            <a:rect l="l" t="t" r="r" b="b"/>
            <a:pathLst>
              <a:path w="5064584" h="3123160">
                <a:moveTo>
                  <a:pt x="0" y="0"/>
                </a:moveTo>
                <a:lnTo>
                  <a:pt x="5064585" y="0"/>
                </a:lnTo>
                <a:lnTo>
                  <a:pt x="5064585" y="3123161"/>
                </a:lnTo>
                <a:lnTo>
                  <a:pt x="0" y="3123161"/>
                </a:lnTo>
                <a:lnTo>
                  <a:pt x="0" y="0"/>
                </a:lnTo>
                <a:close/>
              </a:path>
            </a:pathLst>
          </a:custGeom>
          <a:blipFill>
            <a:blip r:embed="rId15"/>
            <a:stretch>
              <a:fillRect/>
            </a:stretch>
          </a:blipFill>
        </p:spPr>
      </p:sp>
      <p:sp>
        <p:nvSpPr>
          <p:cNvPr id="31" name="TextBox 31"/>
          <p:cNvSpPr txBox="1"/>
          <p:nvPr/>
        </p:nvSpPr>
        <p:spPr>
          <a:xfrm>
            <a:off x="4101175" y="5867788"/>
            <a:ext cx="10085651" cy="1390650"/>
          </a:xfrm>
          <a:prstGeom prst="rect">
            <a:avLst/>
          </a:prstGeom>
        </p:spPr>
        <p:txBody>
          <a:bodyPr lIns="0" tIns="0" rIns="0" bIns="0" rtlCol="0" anchor="t">
            <a:spAutoFit/>
          </a:bodyPr>
          <a:lstStyle/>
          <a:p>
            <a:pPr algn="ctr">
              <a:lnSpc>
                <a:spcPts val="5400"/>
              </a:lnSpc>
            </a:pPr>
            <a:r>
              <a:rPr lang="en-US" sz="5000" spc="-340">
                <a:solidFill>
                  <a:srgbClr val="FFFFFF"/>
                </a:solidFill>
                <a:latin typeface="Candal"/>
                <a:ea typeface="Candal"/>
                <a:cs typeface="Candal"/>
                <a:sym typeface="Candal"/>
              </a:rPr>
              <a:t>Kami Melakukan Training Sebanyak 4 Kali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0" y="8861481"/>
            <a:ext cx="1773071"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25</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76104" y="3754306"/>
            <a:ext cx="5405994" cy="4688446"/>
          </a:xfrm>
          <a:custGeom>
            <a:avLst/>
            <a:gdLst/>
            <a:ahLst/>
            <a:cxnLst/>
            <a:rect l="l" t="t" r="r" b="b"/>
            <a:pathLst>
              <a:path w="5405994" h="4688446">
                <a:moveTo>
                  <a:pt x="0" y="0"/>
                </a:moveTo>
                <a:lnTo>
                  <a:pt x="5405993" y="0"/>
                </a:lnTo>
                <a:lnTo>
                  <a:pt x="5405993" y="4688445"/>
                </a:lnTo>
                <a:lnTo>
                  <a:pt x="0" y="4688445"/>
                </a:lnTo>
                <a:lnTo>
                  <a:pt x="0" y="0"/>
                </a:lnTo>
                <a:close/>
              </a:path>
            </a:pathLst>
          </a:custGeom>
          <a:blipFill>
            <a:blip r:embed="rId15"/>
            <a:stretch>
              <a:fillRect/>
            </a:stretch>
          </a:blipFill>
        </p:spPr>
      </p:sp>
      <p:sp>
        <p:nvSpPr>
          <p:cNvPr id="30" name="Freeform 30"/>
          <p:cNvSpPr/>
          <p:nvPr/>
        </p:nvSpPr>
        <p:spPr>
          <a:xfrm>
            <a:off x="9389889" y="3754306"/>
            <a:ext cx="5397327" cy="4688446"/>
          </a:xfrm>
          <a:custGeom>
            <a:avLst/>
            <a:gdLst/>
            <a:ahLst/>
            <a:cxnLst/>
            <a:rect l="l" t="t" r="r" b="b"/>
            <a:pathLst>
              <a:path w="5397327" h="4688446">
                <a:moveTo>
                  <a:pt x="0" y="0"/>
                </a:moveTo>
                <a:lnTo>
                  <a:pt x="5397327" y="0"/>
                </a:lnTo>
                <a:lnTo>
                  <a:pt x="5397327" y="4688445"/>
                </a:lnTo>
                <a:lnTo>
                  <a:pt x="0" y="4688445"/>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383107" y="8861481"/>
            <a:ext cx="1593424" cy="1258508"/>
            <a:chOff x="0" y="0"/>
            <a:chExt cx="2124565" cy="1678011"/>
          </a:xfrm>
        </p:grpSpPr>
        <p:grpSp>
          <p:nvGrpSpPr>
            <p:cNvPr id="19" name="Group 19"/>
            <p:cNvGrpSpPr/>
            <p:nvPr/>
          </p:nvGrpSpPr>
          <p:grpSpPr>
            <a:xfrm>
              <a:off x="0" y="0"/>
              <a:ext cx="2124565" cy="1678011"/>
              <a:chOff x="0" y="0"/>
              <a:chExt cx="419667" cy="331459"/>
            </a:xfrm>
          </p:grpSpPr>
          <p:sp>
            <p:nvSpPr>
              <p:cNvPr id="20" name="Freeform 20"/>
              <p:cNvSpPr/>
              <p:nvPr/>
            </p:nvSpPr>
            <p:spPr>
              <a:xfrm>
                <a:off x="0" y="0"/>
                <a:ext cx="419667" cy="331459"/>
              </a:xfrm>
              <a:custGeom>
                <a:avLst/>
                <a:gdLst/>
                <a:ahLst/>
                <a:cxnLst/>
                <a:rect l="l" t="t" r="r" b="b"/>
                <a:pathLst>
                  <a:path w="419667" h="331459">
                    <a:moveTo>
                      <a:pt x="165729" y="0"/>
                    </a:moveTo>
                    <a:lnTo>
                      <a:pt x="253938" y="0"/>
                    </a:lnTo>
                    <a:cubicBezTo>
                      <a:pt x="297892" y="0"/>
                      <a:pt x="340046" y="17461"/>
                      <a:pt x="371126" y="48541"/>
                    </a:cubicBezTo>
                    <a:cubicBezTo>
                      <a:pt x="402206" y="79621"/>
                      <a:pt x="419667" y="121775"/>
                      <a:pt x="419667" y="165729"/>
                    </a:cubicBezTo>
                    <a:lnTo>
                      <a:pt x="419667" y="165729"/>
                    </a:lnTo>
                    <a:cubicBezTo>
                      <a:pt x="419667" y="257259"/>
                      <a:pt x="345468" y="331459"/>
                      <a:pt x="253938"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19667"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46621" y="96017"/>
              <a:ext cx="143132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26</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85262" y="3722363"/>
            <a:ext cx="5396836" cy="4752332"/>
          </a:xfrm>
          <a:custGeom>
            <a:avLst/>
            <a:gdLst/>
            <a:ahLst/>
            <a:cxnLst/>
            <a:rect l="l" t="t" r="r" b="b"/>
            <a:pathLst>
              <a:path w="5396836" h="4752332">
                <a:moveTo>
                  <a:pt x="0" y="0"/>
                </a:moveTo>
                <a:lnTo>
                  <a:pt x="5396835" y="0"/>
                </a:lnTo>
                <a:lnTo>
                  <a:pt x="5396835" y="4752331"/>
                </a:lnTo>
                <a:lnTo>
                  <a:pt x="0" y="4752331"/>
                </a:lnTo>
                <a:lnTo>
                  <a:pt x="0" y="0"/>
                </a:lnTo>
                <a:close/>
              </a:path>
            </a:pathLst>
          </a:custGeom>
          <a:blipFill>
            <a:blip r:embed="rId15"/>
            <a:stretch>
              <a:fillRect/>
            </a:stretch>
          </a:blipFill>
        </p:spPr>
      </p:sp>
      <p:sp>
        <p:nvSpPr>
          <p:cNvPr id="30" name="Freeform 30"/>
          <p:cNvSpPr/>
          <p:nvPr/>
        </p:nvSpPr>
        <p:spPr>
          <a:xfrm>
            <a:off x="9476105" y="3722363"/>
            <a:ext cx="5473031" cy="4752332"/>
          </a:xfrm>
          <a:custGeom>
            <a:avLst/>
            <a:gdLst/>
            <a:ahLst/>
            <a:cxnLst/>
            <a:rect l="l" t="t" r="r" b="b"/>
            <a:pathLst>
              <a:path w="5473031" h="4752332">
                <a:moveTo>
                  <a:pt x="0" y="0"/>
                </a:moveTo>
                <a:lnTo>
                  <a:pt x="5473031" y="0"/>
                </a:lnTo>
                <a:lnTo>
                  <a:pt x="5473031" y="4752331"/>
                </a:lnTo>
                <a:lnTo>
                  <a:pt x="0" y="4752331"/>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27</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dirty="0">
                <a:solidFill>
                  <a:srgbClr val="DBCBAA"/>
                </a:solidFill>
                <a:latin typeface="Candal"/>
                <a:ea typeface="Candal"/>
                <a:cs typeface="Candal"/>
                <a:sym typeface="Candal"/>
              </a:rPr>
              <a:t>Hasil Analisa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607265"/>
            <a:ext cx="17913809" cy="8097671"/>
            <a:chOff x="0" y="0"/>
            <a:chExt cx="4718040" cy="2132720"/>
          </a:xfrm>
        </p:grpSpPr>
        <p:sp>
          <p:nvSpPr>
            <p:cNvPr id="19" name="Freeform 19"/>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18893" y="8861481"/>
            <a:ext cx="1657638" cy="2019469"/>
            <a:chOff x="0" y="0"/>
            <a:chExt cx="1912616" cy="2692626"/>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28</a:t>
              </a:r>
            </a:p>
          </p:txBody>
        </p:sp>
      </p:grpSp>
      <p:sp>
        <p:nvSpPr>
          <p:cNvPr id="26" name="Freeform 26"/>
          <p:cNvSpPr/>
          <p:nvPr/>
        </p:nvSpPr>
        <p:spPr>
          <a:xfrm>
            <a:off x="167524" y="3219462"/>
            <a:ext cx="4220747" cy="5642019"/>
          </a:xfrm>
          <a:custGeom>
            <a:avLst/>
            <a:gdLst/>
            <a:ahLst/>
            <a:cxnLst/>
            <a:rect l="l" t="t" r="r" b="b"/>
            <a:pathLst>
              <a:path w="4220747" h="5642019">
                <a:moveTo>
                  <a:pt x="0" y="0"/>
                </a:moveTo>
                <a:lnTo>
                  <a:pt x="4220746" y="0"/>
                </a:lnTo>
                <a:lnTo>
                  <a:pt x="4220746" y="5642019"/>
                </a:lnTo>
                <a:lnTo>
                  <a:pt x="0" y="5642019"/>
                </a:lnTo>
                <a:lnTo>
                  <a:pt x="0" y="0"/>
                </a:lnTo>
                <a:close/>
              </a:path>
            </a:pathLst>
          </a:custGeom>
          <a:blipFill>
            <a:blip r:embed="rId15"/>
            <a:stretch>
              <a:fillRect/>
            </a:stretch>
          </a:blipFill>
        </p:spPr>
      </p:sp>
      <p:sp>
        <p:nvSpPr>
          <p:cNvPr id="27" name="Freeform 27"/>
          <p:cNvSpPr/>
          <p:nvPr/>
        </p:nvSpPr>
        <p:spPr>
          <a:xfrm>
            <a:off x="4783317" y="3254415"/>
            <a:ext cx="4154016" cy="5607066"/>
          </a:xfrm>
          <a:custGeom>
            <a:avLst/>
            <a:gdLst/>
            <a:ahLst/>
            <a:cxnLst/>
            <a:rect l="l" t="t" r="r" b="b"/>
            <a:pathLst>
              <a:path w="4154016" h="5607066">
                <a:moveTo>
                  <a:pt x="0" y="0"/>
                </a:moveTo>
                <a:lnTo>
                  <a:pt x="4154015" y="0"/>
                </a:lnTo>
                <a:lnTo>
                  <a:pt x="4154015" y="5607066"/>
                </a:lnTo>
                <a:lnTo>
                  <a:pt x="0" y="5607066"/>
                </a:lnTo>
                <a:lnTo>
                  <a:pt x="0" y="0"/>
                </a:lnTo>
                <a:close/>
              </a:path>
            </a:pathLst>
          </a:custGeom>
          <a:blipFill>
            <a:blip r:embed="rId16"/>
            <a:stretch>
              <a:fillRect/>
            </a:stretch>
          </a:blipFill>
        </p:spPr>
      </p:sp>
      <p:sp>
        <p:nvSpPr>
          <p:cNvPr id="28" name="Freeform 28"/>
          <p:cNvSpPr/>
          <p:nvPr/>
        </p:nvSpPr>
        <p:spPr>
          <a:xfrm>
            <a:off x="9327857" y="3341744"/>
            <a:ext cx="4179500" cy="5607066"/>
          </a:xfrm>
          <a:custGeom>
            <a:avLst/>
            <a:gdLst/>
            <a:ahLst/>
            <a:cxnLst/>
            <a:rect l="l" t="t" r="r" b="b"/>
            <a:pathLst>
              <a:path w="4179500" h="5607066">
                <a:moveTo>
                  <a:pt x="0" y="0"/>
                </a:moveTo>
                <a:lnTo>
                  <a:pt x="4179501" y="0"/>
                </a:lnTo>
                <a:lnTo>
                  <a:pt x="4179501" y="5607066"/>
                </a:lnTo>
                <a:lnTo>
                  <a:pt x="0" y="5607066"/>
                </a:lnTo>
                <a:lnTo>
                  <a:pt x="0" y="0"/>
                </a:lnTo>
                <a:close/>
              </a:path>
            </a:pathLst>
          </a:custGeom>
          <a:blipFill>
            <a:blip r:embed="rId17"/>
            <a:stretch>
              <a:fillRect/>
            </a:stretch>
          </a:blipFill>
        </p:spPr>
      </p:sp>
      <p:sp>
        <p:nvSpPr>
          <p:cNvPr id="29" name="Freeform 29"/>
          <p:cNvSpPr/>
          <p:nvPr/>
        </p:nvSpPr>
        <p:spPr>
          <a:xfrm>
            <a:off x="13897883" y="3341744"/>
            <a:ext cx="4124850" cy="5607066"/>
          </a:xfrm>
          <a:custGeom>
            <a:avLst/>
            <a:gdLst/>
            <a:ahLst/>
            <a:cxnLst/>
            <a:rect l="l" t="t" r="r" b="b"/>
            <a:pathLst>
              <a:path w="4124850" h="5607066">
                <a:moveTo>
                  <a:pt x="0" y="0"/>
                </a:moveTo>
                <a:lnTo>
                  <a:pt x="4124850" y="0"/>
                </a:lnTo>
                <a:lnTo>
                  <a:pt x="4124850" y="5607066"/>
                </a:lnTo>
                <a:lnTo>
                  <a:pt x="0" y="5607066"/>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332420"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438827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8671200" y="254295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3542229"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1D9B0-E395-19C3-2398-A0282DCD3C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7C3E04-1DF2-8ABD-71E3-4A8E9832AB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D64240BF-1DAB-9B75-0314-0D9379CD0410}"/>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97CC898-E7FF-DDD6-0F86-A3E09B2AEB22}"/>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5D383A10-3FA6-6522-F218-50559956AEAF}"/>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82D04889-32E8-D880-83EC-A81C4A10EE2D}"/>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8C582084-AFE2-6F94-4282-B7A337557489}"/>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363C31D4-940F-7F9B-6B4B-1FBBA37693D1}"/>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DE109D07-6CF0-735E-D316-85D1BF22D5BB}"/>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67DE8590-5E3E-5087-DA25-7211847B3CBF}"/>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96B4FDC4-9533-E7A5-73B7-3EA0EF479A79}"/>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D4CDE909-801D-46B3-D19B-D2C73732D741}"/>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25E0F5FC-EE2D-706D-7783-0579B527C63A}"/>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B831E954-713A-658A-58C8-8CA7D2526C18}"/>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8856947C-C3FE-A835-E850-C9FCDD0B5C17}"/>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04E035EC-39CA-67CD-7458-0805430E113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DE212A7F-7DF7-13CF-9750-A803B5881889}"/>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101E2857-47D7-CDBB-69FF-958114FB5F56}"/>
              </a:ext>
            </a:extLst>
          </p:cNvPr>
          <p:cNvGrpSpPr/>
          <p:nvPr/>
        </p:nvGrpSpPr>
        <p:grpSpPr>
          <a:xfrm>
            <a:off x="167524" y="1607265"/>
            <a:ext cx="17913809" cy="8097671"/>
            <a:chOff x="0" y="0"/>
            <a:chExt cx="4718040" cy="2132720"/>
          </a:xfrm>
        </p:grpSpPr>
        <p:sp>
          <p:nvSpPr>
            <p:cNvPr id="19" name="Freeform 19">
              <a:extLst>
                <a:ext uri="{FF2B5EF4-FFF2-40B4-BE49-F238E27FC236}">
                  <a16:creationId xmlns:a16="http://schemas.microsoft.com/office/drawing/2014/main" id="{70CE3B72-527A-0F96-9DFF-3849D6EE4A05}"/>
                </a:ext>
              </a:extLst>
            </p:cNvPr>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a:extLst>
                <a:ext uri="{FF2B5EF4-FFF2-40B4-BE49-F238E27FC236}">
                  <a16:creationId xmlns:a16="http://schemas.microsoft.com/office/drawing/2014/main" id="{6E18083F-F22F-699A-9990-14894F06ED10}"/>
                </a:ext>
              </a:extLst>
            </p:cNvPr>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5C1A960B-C6CF-12D3-F9E0-0F4DCA9632A9}"/>
              </a:ext>
            </a:extLst>
          </p:cNvPr>
          <p:cNvGrpSpPr/>
          <p:nvPr/>
        </p:nvGrpSpPr>
        <p:grpSpPr>
          <a:xfrm>
            <a:off x="16591135" y="8862213"/>
            <a:ext cx="1593531" cy="1258508"/>
            <a:chOff x="0" y="0"/>
            <a:chExt cx="1912616" cy="1678011"/>
          </a:xfrm>
        </p:grpSpPr>
        <p:grpSp>
          <p:nvGrpSpPr>
            <p:cNvPr id="22" name="Group 22">
              <a:extLst>
                <a:ext uri="{FF2B5EF4-FFF2-40B4-BE49-F238E27FC236}">
                  <a16:creationId xmlns:a16="http://schemas.microsoft.com/office/drawing/2014/main" id="{D1D5E319-F9A8-82B6-0C9A-E2C3F1FEC151}"/>
                </a:ext>
              </a:extLst>
            </p:cNvPr>
            <p:cNvGrpSpPr/>
            <p:nvPr/>
          </p:nvGrpSpPr>
          <p:grpSpPr>
            <a:xfrm>
              <a:off x="0" y="0"/>
              <a:ext cx="1912616" cy="1678011"/>
              <a:chOff x="0" y="0"/>
              <a:chExt cx="377801" cy="331459"/>
            </a:xfrm>
          </p:grpSpPr>
          <p:sp>
            <p:nvSpPr>
              <p:cNvPr id="23" name="Freeform 23">
                <a:extLst>
                  <a:ext uri="{FF2B5EF4-FFF2-40B4-BE49-F238E27FC236}">
                    <a16:creationId xmlns:a16="http://schemas.microsoft.com/office/drawing/2014/main" id="{E1C19594-32D1-24E8-10AA-6BE06F584637}"/>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a:extLst>
                  <a:ext uri="{FF2B5EF4-FFF2-40B4-BE49-F238E27FC236}">
                    <a16:creationId xmlns:a16="http://schemas.microsoft.com/office/drawing/2014/main" id="{E3B31754-BACA-5CB8-29DE-0463E4DA7F7C}"/>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a:extLst>
                <a:ext uri="{FF2B5EF4-FFF2-40B4-BE49-F238E27FC236}">
                  <a16:creationId xmlns:a16="http://schemas.microsoft.com/office/drawing/2014/main" id="{92F7FF87-AC01-F564-FB8E-46FA964DDE4C}"/>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29</a:t>
              </a:r>
            </a:p>
          </p:txBody>
        </p:sp>
      </p:grpSp>
      <p:sp>
        <p:nvSpPr>
          <p:cNvPr id="30" name="TextBox 30">
            <a:extLst>
              <a:ext uri="{FF2B5EF4-FFF2-40B4-BE49-F238E27FC236}">
                <a16:creationId xmlns:a16="http://schemas.microsoft.com/office/drawing/2014/main" id="{C490AEA0-6E19-BAD1-2D77-F0CB293B7C93}"/>
              </a:ext>
            </a:extLst>
          </p:cNvPr>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pic>
        <p:nvPicPr>
          <p:cNvPr id="36" name="Picture 35">
            <a:extLst>
              <a:ext uri="{FF2B5EF4-FFF2-40B4-BE49-F238E27FC236}">
                <a16:creationId xmlns:a16="http://schemas.microsoft.com/office/drawing/2014/main" id="{7B12071F-8863-0C9C-62F3-0E837B0B5C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9680" y="2096665"/>
            <a:ext cx="16367792" cy="7223774"/>
          </a:xfrm>
          <a:prstGeom prst="rect">
            <a:avLst/>
          </a:prstGeom>
        </p:spPr>
      </p:pic>
    </p:spTree>
    <p:extLst>
      <p:ext uri="{BB962C8B-B14F-4D97-AF65-F5344CB8AC3E}">
        <p14:creationId xmlns:p14="http://schemas.microsoft.com/office/powerpoint/2010/main" val="58700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3</a:t>
              </a:r>
            </a:p>
          </p:txBody>
        </p:sp>
      </p:grpSp>
      <p:sp>
        <p:nvSpPr>
          <p:cNvPr id="23" name="Freeform 23"/>
          <p:cNvSpPr/>
          <p:nvPr/>
        </p:nvSpPr>
        <p:spPr>
          <a:xfrm>
            <a:off x="657578" y="3173078"/>
            <a:ext cx="5563814" cy="3984311"/>
          </a:xfrm>
          <a:custGeom>
            <a:avLst/>
            <a:gdLst/>
            <a:ahLst/>
            <a:cxnLst/>
            <a:rect l="l" t="t" r="r" b="b"/>
            <a:pathLst>
              <a:path w="5563814" h="3984311">
                <a:moveTo>
                  <a:pt x="0" y="0"/>
                </a:moveTo>
                <a:lnTo>
                  <a:pt x="5563814" y="0"/>
                </a:lnTo>
                <a:lnTo>
                  <a:pt x="5563814" y="3984310"/>
                </a:lnTo>
                <a:lnTo>
                  <a:pt x="0" y="3984310"/>
                </a:lnTo>
                <a:lnTo>
                  <a:pt x="0" y="0"/>
                </a:lnTo>
                <a:close/>
              </a:path>
            </a:pathLst>
          </a:custGeom>
          <a:blipFill>
            <a:blip r:embed="rId15"/>
            <a:stretch>
              <a:fillRect l="-13654" r="-13654"/>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Latar Belakang</a:t>
            </a:r>
          </a:p>
        </p:txBody>
      </p:sp>
      <p:sp>
        <p:nvSpPr>
          <p:cNvPr id="25" name="TextBox 25"/>
          <p:cNvSpPr txBox="1"/>
          <p:nvPr/>
        </p:nvSpPr>
        <p:spPr>
          <a:xfrm>
            <a:off x="6913774" y="3022870"/>
            <a:ext cx="7854637" cy="4189476"/>
          </a:xfrm>
          <a:prstGeom prst="rect">
            <a:avLst/>
          </a:prstGeom>
        </p:spPr>
        <p:txBody>
          <a:bodyPr lIns="0" tIns="0" rIns="0" bIns="0" rtlCol="0" anchor="t">
            <a:spAutoFit/>
          </a:bodyPr>
          <a:lstStyle/>
          <a:p>
            <a:pPr algn="l">
              <a:lnSpc>
                <a:spcPts val="3706"/>
              </a:lnSpc>
            </a:pPr>
            <a:r>
              <a:rPr lang="en-US" sz="2391" spc="-162">
                <a:solidFill>
                  <a:srgbClr val="FFFFFF"/>
                </a:solidFill>
                <a:latin typeface="Public Sans"/>
                <a:ea typeface="Public Sans"/>
                <a:cs typeface="Public Sans"/>
                <a:sym typeface="Public Sans"/>
              </a:rPr>
              <a:t>Semaphore adalah metode komunikasi visual dengan bendera yang digunakan untuk menyampaikan pesan melalui gerakan yang melambangkan huruf dalam alfabet. Meski jarang digunakan di era digital, teknologi AI dan Deep Learning membuka peluang untuk menghidupkan kembali metode ini, terutama dalam edukasi. Pengenalan otomatis gerakan semaphore dapat mendukung pembelajaran interaktif, melestarikan warisan komunikasi tradisional, dan mengajarkan keterampilan komunikasi alternatif kepada generasi muda.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8CD78-36FD-EBF1-6E7F-3B66367C24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9A7DF4-3606-0EE6-1AE7-CC9EC0F945A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01073F71-CF68-7871-2CE3-9BFE68D091FF}"/>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95483415-9031-8CCA-A45A-31875FF543D2}"/>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E8E1C92D-0FA7-877D-921A-BEE96EE6DAE2}"/>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BB83CA8F-5D6B-94D6-3398-5363E209E810}"/>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D4AF2FD3-3766-F705-25B5-DA849DA91697}"/>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0AF91313-30CB-6B53-6F4E-76DF58E53CCC}"/>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CE1DC2FB-CBAB-7BE5-E07C-11D1CD1C58CC}"/>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453223B6-69D8-AF47-651E-3E3DBA90CE40}"/>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27B95E4E-6BD9-4194-50B4-07589B15B3FC}"/>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A1094843-5F94-C56C-FFB4-DD043C01FD10}"/>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D5446B35-0BA1-3FFF-0952-622CC15A03F9}"/>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86939581-3ECA-0552-7BDF-316515569E9A}"/>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40876B6A-08F8-5066-4B41-DB1CF093333C}"/>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2F44AE7C-0CB4-AD2D-A536-2EA0C5B3614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5AA7A193-1115-CACE-5217-E4A0B790855A}"/>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790F7CCA-3962-EA20-8B26-6AFC88AD6E9C}"/>
              </a:ext>
            </a:extLst>
          </p:cNvPr>
          <p:cNvGrpSpPr/>
          <p:nvPr/>
        </p:nvGrpSpPr>
        <p:grpSpPr>
          <a:xfrm>
            <a:off x="167524" y="1607265"/>
            <a:ext cx="17913809" cy="8097671"/>
            <a:chOff x="0" y="0"/>
            <a:chExt cx="4718040" cy="2132720"/>
          </a:xfrm>
        </p:grpSpPr>
        <p:sp>
          <p:nvSpPr>
            <p:cNvPr id="19" name="Freeform 19">
              <a:extLst>
                <a:ext uri="{FF2B5EF4-FFF2-40B4-BE49-F238E27FC236}">
                  <a16:creationId xmlns:a16="http://schemas.microsoft.com/office/drawing/2014/main" id="{54684428-0C51-F84C-E120-3C78AEC33FB3}"/>
                </a:ext>
              </a:extLst>
            </p:cNvPr>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a:extLst>
                <a:ext uri="{FF2B5EF4-FFF2-40B4-BE49-F238E27FC236}">
                  <a16:creationId xmlns:a16="http://schemas.microsoft.com/office/drawing/2014/main" id="{8DF91F9F-00C4-BCA2-FAB5-2DDCCC5AF92C}"/>
                </a:ext>
              </a:extLst>
            </p:cNvPr>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F7A629A0-FD9E-1D4E-129F-8CC2021D126C}"/>
              </a:ext>
            </a:extLst>
          </p:cNvPr>
          <p:cNvGrpSpPr/>
          <p:nvPr/>
        </p:nvGrpSpPr>
        <p:grpSpPr>
          <a:xfrm>
            <a:off x="16591135" y="8862213"/>
            <a:ext cx="1593531" cy="1258508"/>
            <a:chOff x="0" y="0"/>
            <a:chExt cx="1912616" cy="1678011"/>
          </a:xfrm>
        </p:grpSpPr>
        <p:grpSp>
          <p:nvGrpSpPr>
            <p:cNvPr id="22" name="Group 22">
              <a:extLst>
                <a:ext uri="{FF2B5EF4-FFF2-40B4-BE49-F238E27FC236}">
                  <a16:creationId xmlns:a16="http://schemas.microsoft.com/office/drawing/2014/main" id="{54633BA1-D08E-7CCC-3741-F624A358BC2B}"/>
                </a:ext>
              </a:extLst>
            </p:cNvPr>
            <p:cNvGrpSpPr/>
            <p:nvPr/>
          </p:nvGrpSpPr>
          <p:grpSpPr>
            <a:xfrm>
              <a:off x="0" y="0"/>
              <a:ext cx="1912616" cy="1678011"/>
              <a:chOff x="0" y="0"/>
              <a:chExt cx="377801" cy="331459"/>
            </a:xfrm>
          </p:grpSpPr>
          <p:sp>
            <p:nvSpPr>
              <p:cNvPr id="23" name="Freeform 23">
                <a:extLst>
                  <a:ext uri="{FF2B5EF4-FFF2-40B4-BE49-F238E27FC236}">
                    <a16:creationId xmlns:a16="http://schemas.microsoft.com/office/drawing/2014/main" id="{C09EEA6F-5E86-21A6-241D-841145A50E36}"/>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a:extLst>
                  <a:ext uri="{FF2B5EF4-FFF2-40B4-BE49-F238E27FC236}">
                    <a16:creationId xmlns:a16="http://schemas.microsoft.com/office/drawing/2014/main" id="{B7DBF863-92B4-E2B2-350D-BDACEFF1A055}"/>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a:extLst>
                <a:ext uri="{FF2B5EF4-FFF2-40B4-BE49-F238E27FC236}">
                  <a16:creationId xmlns:a16="http://schemas.microsoft.com/office/drawing/2014/main" id="{5A65610A-0C0C-6448-8CF2-B83D0A7654C2}"/>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30</a:t>
              </a:r>
            </a:p>
          </p:txBody>
        </p:sp>
      </p:grpSp>
      <p:sp>
        <p:nvSpPr>
          <p:cNvPr id="30" name="TextBox 30">
            <a:extLst>
              <a:ext uri="{FF2B5EF4-FFF2-40B4-BE49-F238E27FC236}">
                <a16:creationId xmlns:a16="http://schemas.microsoft.com/office/drawing/2014/main" id="{B812382C-F27E-B075-4D2C-DAA3284267DC}"/>
              </a:ext>
            </a:extLst>
          </p:cNvPr>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dirty="0">
                <a:solidFill>
                  <a:srgbClr val="DBCBAA"/>
                </a:solidFill>
                <a:latin typeface="Candal"/>
                <a:ea typeface="Candal"/>
                <a:cs typeface="Candal"/>
                <a:sym typeface="Candal"/>
              </a:rPr>
              <a:t>Hasil Analisa</a:t>
            </a:r>
          </a:p>
        </p:txBody>
      </p:sp>
      <p:pic>
        <p:nvPicPr>
          <p:cNvPr id="33" name="Picture 32">
            <a:extLst>
              <a:ext uri="{FF2B5EF4-FFF2-40B4-BE49-F238E27FC236}">
                <a16:creationId xmlns:a16="http://schemas.microsoft.com/office/drawing/2014/main" id="{0FD18E8C-91F5-3AB1-BD0F-3A4D18CF22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664" y="1889173"/>
            <a:ext cx="8572668" cy="5114130"/>
          </a:xfrm>
          <a:prstGeom prst="rect">
            <a:avLst/>
          </a:prstGeom>
        </p:spPr>
      </p:pic>
      <p:sp>
        <p:nvSpPr>
          <p:cNvPr id="35" name="TextBox 34">
            <a:extLst>
              <a:ext uri="{FF2B5EF4-FFF2-40B4-BE49-F238E27FC236}">
                <a16:creationId xmlns:a16="http://schemas.microsoft.com/office/drawing/2014/main" id="{51B9BAEC-0940-4A4D-94AB-70272FA0E5A3}"/>
              </a:ext>
            </a:extLst>
          </p:cNvPr>
          <p:cNvSpPr txBox="1"/>
          <p:nvPr/>
        </p:nvSpPr>
        <p:spPr>
          <a:xfrm>
            <a:off x="5762317" y="7051245"/>
            <a:ext cx="7315200" cy="2569934"/>
          </a:xfrm>
          <a:prstGeom prst="rect">
            <a:avLst/>
          </a:prstGeom>
          <a:noFill/>
        </p:spPr>
        <p:txBody>
          <a:bodyPr wrap="square">
            <a:spAutoFit/>
          </a:bodyPr>
          <a:lstStyle/>
          <a:p>
            <a:r>
              <a:rPr lang="en-ID" sz="2300" b="0" i="0" dirty="0">
                <a:solidFill>
                  <a:srgbClr val="1F1F1F"/>
                </a:solidFill>
                <a:effectLst/>
                <a:latin typeface="Candal" panose="020B0604020202020204" charset="0"/>
              </a:rPr>
              <a:t>Rata-rata </a:t>
            </a:r>
            <a:r>
              <a:rPr lang="en-ID" sz="2300" b="0" i="0" dirty="0" err="1">
                <a:solidFill>
                  <a:srgbClr val="1F1F1F"/>
                </a:solidFill>
                <a:effectLst/>
                <a:latin typeface="Candal" panose="020B0604020202020204" charset="0"/>
              </a:rPr>
              <a:t>setiap</a:t>
            </a:r>
            <a:r>
              <a:rPr lang="en-ID" sz="2300" b="0" i="0" dirty="0">
                <a:solidFill>
                  <a:srgbClr val="1F1F1F"/>
                </a:solidFill>
                <a:effectLst/>
                <a:latin typeface="Candal" panose="020B0604020202020204" charset="0"/>
              </a:rPr>
              <a:t> </a:t>
            </a:r>
            <a:r>
              <a:rPr lang="en-ID" sz="2300" b="0" i="0" dirty="0" err="1">
                <a:solidFill>
                  <a:srgbClr val="1F1F1F"/>
                </a:solidFill>
                <a:effectLst/>
                <a:latin typeface="Candal" panose="020B0604020202020204" charset="0"/>
              </a:rPr>
              <a:t>metrik</a:t>
            </a:r>
            <a:r>
              <a:rPr lang="en-ID" sz="2300" b="0" i="0" dirty="0">
                <a:solidFill>
                  <a:srgbClr val="1F1F1F"/>
                </a:solidFill>
                <a:effectLst/>
                <a:latin typeface="Candal" panose="020B0604020202020204" charset="0"/>
              </a:rPr>
              <a:t> </a:t>
            </a:r>
            <a:r>
              <a:rPr lang="en-ID" sz="2300" b="0" i="0" dirty="0" err="1">
                <a:solidFill>
                  <a:srgbClr val="1F1F1F"/>
                </a:solidFill>
                <a:effectLst/>
                <a:latin typeface="Candal" panose="020B0604020202020204" charset="0"/>
              </a:rPr>
              <a:t>untuk</a:t>
            </a:r>
            <a:r>
              <a:rPr lang="en-ID" sz="2300" b="0" i="0" dirty="0">
                <a:solidFill>
                  <a:srgbClr val="1F1F1F"/>
                </a:solidFill>
                <a:effectLst/>
                <a:latin typeface="Candal" panose="020B0604020202020204" charset="0"/>
              </a:rPr>
              <a:t> masing-masing model: </a:t>
            </a:r>
          </a:p>
          <a:p>
            <a:r>
              <a:rPr lang="en-ID" sz="2300" b="0" i="0" dirty="0">
                <a:solidFill>
                  <a:srgbClr val="1F1F1F"/>
                </a:solidFill>
                <a:effectLst/>
                <a:latin typeface="Candal" panose="020B0604020202020204" charset="0"/>
              </a:rPr>
              <a:t>Model      Precision   Recall        F1-Score </a:t>
            </a:r>
            <a:r>
              <a:rPr lang="en-ID" sz="2300" b="0" i="0" dirty="0">
                <a:solidFill>
                  <a:srgbClr val="FFFF00"/>
                </a:solidFill>
                <a:effectLst/>
                <a:latin typeface="Candal" panose="020B0604020202020204" charset="0"/>
              </a:rPr>
              <a:t>YOLOv8x  0.970538  0.968423   0.966692 </a:t>
            </a:r>
            <a:endParaRPr lang="en-ID" sz="2300" dirty="0">
              <a:solidFill>
                <a:srgbClr val="FFFF00"/>
              </a:solidFill>
              <a:latin typeface="Candal" panose="020B0604020202020204" charset="0"/>
            </a:endParaRPr>
          </a:p>
          <a:p>
            <a:r>
              <a:rPr lang="en-ID" sz="2300" b="0" i="0" dirty="0">
                <a:solidFill>
                  <a:srgbClr val="1F1F1F"/>
                </a:solidFill>
                <a:effectLst/>
                <a:latin typeface="Candal" panose="020B0604020202020204" charset="0"/>
              </a:rPr>
              <a:t>YOLOv8m 0.948654  0.968500  0.956423 </a:t>
            </a:r>
            <a:endParaRPr lang="en-ID" sz="2300" dirty="0">
              <a:solidFill>
                <a:srgbClr val="1F1F1F"/>
              </a:solidFill>
              <a:latin typeface="Candal" panose="020B0604020202020204" charset="0"/>
            </a:endParaRPr>
          </a:p>
          <a:p>
            <a:r>
              <a:rPr lang="en-ID" sz="2300" b="0" i="0" dirty="0">
                <a:solidFill>
                  <a:srgbClr val="1F1F1F"/>
                </a:solidFill>
                <a:effectLst/>
                <a:latin typeface="Candal" panose="020B0604020202020204" charset="0"/>
              </a:rPr>
              <a:t>YOLOv5s   0.969462  0.962231   0.962923 </a:t>
            </a:r>
            <a:endParaRPr lang="en-ID" sz="2300" dirty="0">
              <a:solidFill>
                <a:srgbClr val="1F1F1F"/>
              </a:solidFill>
              <a:latin typeface="Candal" panose="020B0604020202020204" charset="0"/>
            </a:endParaRPr>
          </a:p>
          <a:p>
            <a:r>
              <a:rPr lang="en-ID" sz="2300" b="0" i="0" dirty="0">
                <a:solidFill>
                  <a:srgbClr val="1F1F1F"/>
                </a:solidFill>
                <a:effectLst/>
                <a:latin typeface="Candal" panose="020B0604020202020204" charset="0"/>
              </a:rPr>
              <a:t>YOLOv5m 0.949731   0.971038   0.957423</a:t>
            </a:r>
            <a:endParaRPr lang="en-ID" sz="2300" dirty="0">
              <a:latin typeface="Candal" panose="020B0604020202020204" charset="0"/>
            </a:endParaRPr>
          </a:p>
        </p:txBody>
      </p:sp>
      <p:pic>
        <p:nvPicPr>
          <p:cNvPr id="38" name="Picture 37">
            <a:extLst>
              <a:ext uri="{FF2B5EF4-FFF2-40B4-BE49-F238E27FC236}">
                <a16:creationId xmlns:a16="http://schemas.microsoft.com/office/drawing/2014/main" id="{F5EFE0C2-6F22-D9C4-D663-2B02BAC14D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85681" y="2137142"/>
            <a:ext cx="8122938" cy="4845838"/>
          </a:xfrm>
          <a:prstGeom prst="rect">
            <a:avLst/>
          </a:prstGeom>
        </p:spPr>
      </p:pic>
    </p:spTree>
    <p:extLst>
      <p:ext uri="{BB962C8B-B14F-4D97-AF65-F5344CB8AC3E}">
        <p14:creationId xmlns:p14="http://schemas.microsoft.com/office/powerpoint/2010/main" val="2238392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514240"/>
            <a:ext cx="17913809" cy="8605749"/>
            <a:chOff x="0" y="0"/>
            <a:chExt cx="4718040" cy="2266535"/>
          </a:xfrm>
        </p:grpSpPr>
        <p:sp>
          <p:nvSpPr>
            <p:cNvPr id="19" name="Freeform 19"/>
            <p:cNvSpPr/>
            <p:nvPr/>
          </p:nvSpPr>
          <p:spPr>
            <a:xfrm>
              <a:off x="0" y="0"/>
              <a:ext cx="4718040" cy="2266535"/>
            </a:xfrm>
            <a:custGeom>
              <a:avLst/>
              <a:gdLst/>
              <a:ahLst/>
              <a:cxnLst/>
              <a:rect l="l" t="t" r="r" b="b"/>
              <a:pathLst>
                <a:path w="4718040" h="2266535">
                  <a:moveTo>
                    <a:pt x="22041" y="0"/>
                  </a:moveTo>
                  <a:lnTo>
                    <a:pt x="4695999" y="0"/>
                  </a:lnTo>
                  <a:cubicBezTo>
                    <a:pt x="4708172" y="0"/>
                    <a:pt x="4718040" y="9868"/>
                    <a:pt x="4718040" y="22041"/>
                  </a:cubicBezTo>
                  <a:lnTo>
                    <a:pt x="4718040" y="2244494"/>
                  </a:lnTo>
                  <a:cubicBezTo>
                    <a:pt x="4718040" y="2256667"/>
                    <a:pt x="4708172" y="2266535"/>
                    <a:pt x="4695999" y="2266535"/>
                  </a:cubicBezTo>
                  <a:lnTo>
                    <a:pt x="22041" y="2266535"/>
                  </a:lnTo>
                  <a:cubicBezTo>
                    <a:pt x="9868" y="2266535"/>
                    <a:pt x="0" y="2256667"/>
                    <a:pt x="0" y="2244494"/>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30463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41269" y="8861481"/>
            <a:ext cx="1635261" cy="1258508"/>
            <a:chOff x="0" y="0"/>
            <a:chExt cx="2180349" cy="1678011"/>
          </a:xfrm>
        </p:grpSpPr>
        <p:grpSp>
          <p:nvGrpSpPr>
            <p:cNvPr id="22" name="Group 22"/>
            <p:cNvGrpSpPr/>
            <p:nvPr/>
          </p:nvGrpSpPr>
          <p:grpSpPr>
            <a:xfrm>
              <a:off x="0" y="0"/>
              <a:ext cx="2180349" cy="1678011"/>
              <a:chOff x="0" y="0"/>
              <a:chExt cx="430686" cy="331459"/>
            </a:xfrm>
          </p:grpSpPr>
          <p:sp>
            <p:nvSpPr>
              <p:cNvPr id="23" name="Freeform 23"/>
              <p:cNvSpPr/>
              <p:nvPr/>
            </p:nvSpPr>
            <p:spPr>
              <a:xfrm>
                <a:off x="0" y="0"/>
                <a:ext cx="430686" cy="331459"/>
              </a:xfrm>
              <a:custGeom>
                <a:avLst/>
                <a:gdLst/>
                <a:ahLst/>
                <a:cxnLst/>
                <a:rect l="l" t="t" r="r" b="b"/>
                <a:pathLst>
                  <a:path w="430686" h="331459">
                    <a:moveTo>
                      <a:pt x="165729" y="0"/>
                    </a:moveTo>
                    <a:lnTo>
                      <a:pt x="264957" y="0"/>
                    </a:lnTo>
                    <a:cubicBezTo>
                      <a:pt x="308911" y="0"/>
                      <a:pt x="351065" y="17461"/>
                      <a:pt x="382145" y="48541"/>
                    </a:cubicBezTo>
                    <a:cubicBezTo>
                      <a:pt x="413225" y="79621"/>
                      <a:pt x="430686" y="121775"/>
                      <a:pt x="430686" y="165729"/>
                    </a:cubicBezTo>
                    <a:lnTo>
                      <a:pt x="430686" y="165729"/>
                    </a:lnTo>
                    <a:cubicBezTo>
                      <a:pt x="430686" y="257259"/>
                      <a:pt x="356487" y="331459"/>
                      <a:pt x="264957"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30686"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55721" y="96017"/>
              <a:ext cx="1468905"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31</a:t>
              </a:r>
            </a:p>
          </p:txBody>
        </p:sp>
      </p:grpSp>
      <p:sp>
        <p:nvSpPr>
          <p:cNvPr id="26" name="Freeform 26"/>
          <p:cNvSpPr/>
          <p:nvPr/>
        </p:nvSpPr>
        <p:spPr>
          <a:xfrm>
            <a:off x="2914857" y="6607302"/>
            <a:ext cx="5125652" cy="3414966"/>
          </a:xfrm>
          <a:custGeom>
            <a:avLst/>
            <a:gdLst/>
            <a:ahLst/>
            <a:cxnLst/>
            <a:rect l="l" t="t" r="r" b="b"/>
            <a:pathLst>
              <a:path w="5125652" h="3414966">
                <a:moveTo>
                  <a:pt x="0" y="0"/>
                </a:moveTo>
                <a:lnTo>
                  <a:pt x="5125652" y="0"/>
                </a:lnTo>
                <a:lnTo>
                  <a:pt x="5125652" y="3414966"/>
                </a:lnTo>
                <a:lnTo>
                  <a:pt x="0" y="3414966"/>
                </a:lnTo>
                <a:lnTo>
                  <a:pt x="0" y="0"/>
                </a:lnTo>
                <a:close/>
              </a:path>
            </a:pathLst>
          </a:custGeom>
          <a:blipFill>
            <a:blip r:embed="rId15"/>
            <a:stretch>
              <a:fillRect/>
            </a:stretch>
          </a:blipFill>
        </p:spPr>
      </p:sp>
      <p:sp>
        <p:nvSpPr>
          <p:cNvPr id="27" name="Freeform 27"/>
          <p:cNvSpPr/>
          <p:nvPr/>
        </p:nvSpPr>
        <p:spPr>
          <a:xfrm>
            <a:off x="167524" y="2069741"/>
            <a:ext cx="5696317" cy="3795171"/>
          </a:xfrm>
          <a:custGeom>
            <a:avLst/>
            <a:gdLst/>
            <a:ahLst/>
            <a:cxnLst/>
            <a:rect l="l" t="t" r="r" b="b"/>
            <a:pathLst>
              <a:path w="5696317" h="3795171">
                <a:moveTo>
                  <a:pt x="0" y="0"/>
                </a:moveTo>
                <a:lnTo>
                  <a:pt x="5696316" y="0"/>
                </a:lnTo>
                <a:lnTo>
                  <a:pt x="5696316" y="3795171"/>
                </a:lnTo>
                <a:lnTo>
                  <a:pt x="0" y="3795171"/>
                </a:lnTo>
                <a:lnTo>
                  <a:pt x="0" y="0"/>
                </a:lnTo>
                <a:close/>
              </a:path>
            </a:pathLst>
          </a:custGeom>
          <a:blipFill>
            <a:blip r:embed="rId16"/>
            <a:stretch>
              <a:fillRect/>
            </a:stretch>
          </a:blipFill>
        </p:spPr>
      </p:sp>
      <p:sp>
        <p:nvSpPr>
          <p:cNvPr id="28" name="Freeform 28"/>
          <p:cNvSpPr/>
          <p:nvPr/>
        </p:nvSpPr>
        <p:spPr>
          <a:xfrm>
            <a:off x="10940970" y="6315445"/>
            <a:ext cx="5601099" cy="3731732"/>
          </a:xfrm>
          <a:custGeom>
            <a:avLst/>
            <a:gdLst/>
            <a:ahLst/>
            <a:cxnLst/>
            <a:rect l="l" t="t" r="r" b="b"/>
            <a:pathLst>
              <a:path w="5601099" h="3731732">
                <a:moveTo>
                  <a:pt x="0" y="0"/>
                </a:moveTo>
                <a:lnTo>
                  <a:pt x="5601099" y="0"/>
                </a:lnTo>
                <a:lnTo>
                  <a:pt x="5601099" y="3731732"/>
                </a:lnTo>
                <a:lnTo>
                  <a:pt x="0" y="3731732"/>
                </a:lnTo>
                <a:lnTo>
                  <a:pt x="0" y="0"/>
                </a:lnTo>
                <a:close/>
              </a:path>
            </a:pathLst>
          </a:custGeom>
          <a:blipFill>
            <a:blip r:embed="rId17"/>
            <a:stretch>
              <a:fillRect/>
            </a:stretch>
          </a:blipFill>
        </p:spPr>
      </p:sp>
      <p:sp>
        <p:nvSpPr>
          <p:cNvPr id="29" name="Freeform 29"/>
          <p:cNvSpPr/>
          <p:nvPr/>
        </p:nvSpPr>
        <p:spPr>
          <a:xfrm>
            <a:off x="7240972" y="2088478"/>
            <a:ext cx="5329369" cy="3550692"/>
          </a:xfrm>
          <a:custGeom>
            <a:avLst/>
            <a:gdLst/>
            <a:ahLst/>
            <a:cxnLst/>
            <a:rect l="l" t="t" r="r" b="b"/>
            <a:pathLst>
              <a:path w="5329369" h="3550692">
                <a:moveTo>
                  <a:pt x="0" y="0"/>
                </a:moveTo>
                <a:lnTo>
                  <a:pt x="5329369" y="0"/>
                </a:lnTo>
                <a:lnTo>
                  <a:pt x="5329369" y="3550692"/>
                </a:lnTo>
                <a:lnTo>
                  <a:pt x="0" y="3550692"/>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49677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3059604" y="586777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770496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1323441" y="5759185"/>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06800" y="8768417"/>
            <a:ext cx="1669731" cy="1316505"/>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174583"/>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32</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269563" y="8861481"/>
            <a:ext cx="1706968" cy="1258508"/>
            <a:chOff x="0" y="0"/>
            <a:chExt cx="2275957" cy="1678011"/>
          </a:xfrm>
        </p:grpSpPr>
        <p:grpSp>
          <p:nvGrpSpPr>
            <p:cNvPr id="22" name="Group 22"/>
            <p:cNvGrpSpPr/>
            <p:nvPr/>
          </p:nvGrpSpPr>
          <p:grpSpPr>
            <a:xfrm>
              <a:off x="0" y="0"/>
              <a:ext cx="2275957" cy="1678011"/>
              <a:chOff x="0" y="0"/>
              <a:chExt cx="449572" cy="331459"/>
            </a:xfrm>
          </p:grpSpPr>
          <p:sp>
            <p:nvSpPr>
              <p:cNvPr id="23" name="Freeform 23"/>
              <p:cNvSpPr/>
              <p:nvPr/>
            </p:nvSpPr>
            <p:spPr>
              <a:xfrm>
                <a:off x="0" y="0"/>
                <a:ext cx="449572" cy="331459"/>
              </a:xfrm>
              <a:custGeom>
                <a:avLst/>
                <a:gdLst/>
                <a:ahLst/>
                <a:cxnLst/>
                <a:rect l="l" t="t" r="r" b="b"/>
                <a:pathLst>
                  <a:path w="449572" h="331459">
                    <a:moveTo>
                      <a:pt x="165729" y="0"/>
                    </a:moveTo>
                    <a:lnTo>
                      <a:pt x="283842" y="0"/>
                    </a:lnTo>
                    <a:cubicBezTo>
                      <a:pt x="327797" y="0"/>
                      <a:pt x="369950" y="17461"/>
                      <a:pt x="401031" y="48541"/>
                    </a:cubicBezTo>
                    <a:cubicBezTo>
                      <a:pt x="432111" y="79621"/>
                      <a:pt x="449572" y="121775"/>
                      <a:pt x="449572" y="165729"/>
                    </a:cubicBezTo>
                    <a:lnTo>
                      <a:pt x="449572" y="165729"/>
                    </a:lnTo>
                    <a:cubicBezTo>
                      <a:pt x="449572" y="257259"/>
                      <a:pt x="375372" y="331459"/>
                      <a:pt x="28384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49572"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71320" y="96017"/>
              <a:ext cx="1533316"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33</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34</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Pengujian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35</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a:stretch>
            <a:fillRect/>
          </a:stretch>
        </p:blipFill>
        <p:spPr>
          <a:xfrm>
            <a:off x="3303005" y="2670084"/>
            <a:ext cx="12401347" cy="6588216"/>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Baru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36</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l="1612" r="1612"/>
          <a:stretch>
            <a:fillRect/>
          </a:stretch>
        </p:blipFill>
        <p:spPr>
          <a:xfrm>
            <a:off x="3040736" y="2679296"/>
            <a:ext cx="12097882" cy="6641143"/>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Yang sudah Diolah</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37</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Kesimpulan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410128" y="8861481"/>
            <a:ext cx="1566403"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38</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Kesimpulan</a:t>
            </a:r>
          </a:p>
        </p:txBody>
      </p:sp>
      <p:sp>
        <p:nvSpPr>
          <p:cNvPr id="30" name="TextBox 30"/>
          <p:cNvSpPr txBox="1"/>
          <p:nvPr/>
        </p:nvSpPr>
        <p:spPr>
          <a:xfrm>
            <a:off x="4460854" y="3986398"/>
            <a:ext cx="10085651" cy="4730877"/>
          </a:xfrm>
          <a:prstGeom prst="rect">
            <a:avLst/>
          </a:prstGeom>
        </p:spPr>
        <p:txBody>
          <a:bodyPr lIns="0" tIns="0" rIns="0" bIns="0" rtlCol="0" anchor="t">
            <a:spAutoFit/>
          </a:bodyPr>
          <a:lstStyle/>
          <a:p>
            <a:pPr algn="ctr">
              <a:lnSpc>
                <a:spcPts val="2483"/>
              </a:lnSpc>
            </a:pPr>
            <a:r>
              <a:rPr lang="en-US" sz="2299" spc="-156" dirty="0">
                <a:solidFill>
                  <a:srgbClr val="FFFFFF"/>
                </a:solidFill>
                <a:latin typeface="Candal"/>
                <a:ea typeface="Candal"/>
                <a:cs typeface="Candal"/>
                <a:sym typeface="Candal"/>
              </a:rPr>
              <a:t>“</a:t>
            </a:r>
            <a:r>
              <a:rPr lang="en-US" sz="2299" spc="-156" dirty="0" err="1">
                <a:solidFill>
                  <a:srgbClr val="FFFFFF"/>
                </a:solidFill>
                <a:latin typeface="Candal"/>
                <a:ea typeface="Candal"/>
                <a:cs typeface="Candal"/>
                <a:sym typeface="Candal"/>
              </a:rPr>
              <a:t>Kesadaran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mengenai</a:t>
            </a:r>
            <a:r>
              <a:rPr lang="en-US" sz="2299" spc="-156" dirty="0">
                <a:solidFill>
                  <a:srgbClr val="FFFFFF"/>
                </a:solidFill>
                <a:latin typeface="Candal"/>
                <a:ea typeface="Candal"/>
                <a:cs typeface="Candal"/>
                <a:sym typeface="Candal"/>
              </a:rPr>
              <a:t> pentingnya </a:t>
            </a:r>
            <a:r>
              <a:rPr lang="en-US" sz="2299" spc="-156" dirty="0" err="1">
                <a:solidFill>
                  <a:srgbClr val="FFFFFF"/>
                </a:solidFill>
                <a:latin typeface="Candal"/>
                <a:ea typeface="Candal"/>
                <a:cs typeface="Candal"/>
                <a:sym typeface="Candal"/>
              </a:rPr>
              <a:t>pelestarian</a:t>
            </a:r>
            <a:r>
              <a:rPr lang="en-US" sz="2299" spc="-156" dirty="0">
                <a:solidFill>
                  <a:srgbClr val="FFFFFF"/>
                </a:solidFill>
                <a:latin typeface="Candal"/>
                <a:ea typeface="Candal"/>
                <a:cs typeface="Candal"/>
                <a:sym typeface="Candal"/>
              </a:rPr>
              <a:t> dan pemahaman </a:t>
            </a:r>
            <a:r>
              <a:rPr lang="en-US" sz="2299" spc="-156" dirty="0" err="1">
                <a:solidFill>
                  <a:srgbClr val="FFFFFF"/>
                </a:solidFill>
                <a:latin typeface="Candal"/>
                <a:ea typeface="Candal"/>
                <a:cs typeface="Candal"/>
                <a:sym typeface="Candal"/>
              </a:rPr>
              <a:t>terhadap</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gerakan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bendera</a:t>
            </a:r>
            <a:r>
              <a:rPr lang="en-US" sz="2299" spc="-156" dirty="0">
                <a:solidFill>
                  <a:srgbClr val="FFFFFF"/>
                </a:solidFill>
                <a:latin typeface="Candal"/>
                <a:ea typeface="Candal"/>
                <a:cs typeface="Candal"/>
                <a:sym typeface="Candal"/>
              </a:rPr>
              <a:t> semaphore </a:t>
            </a:r>
            <a:r>
              <a:rPr lang="en-US" sz="2299" spc="-156" dirty="0" err="1">
                <a:solidFill>
                  <a:srgbClr val="FFFFFF"/>
                </a:solidFill>
                <a:latin typeface="Candal"/>
                <a:ea typeface="Candal"/>
                <a:cs typeface="Candal"/>
                <a:sym typeface="Candal"/>
              </a:rPr>
              <a:t>menjadi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tanggung</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jawab</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kita</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bersama</a:t>
            </a:r>
            <a:r>
              <a:rPr lang="en-US" sz="2299" spc="-156" dirty="0">
                <a:solidFill>
                  <a:srgbClr val="FFFFFF"/>
                </a:solidFill>
                <a:latin typeface="Candal"/>
                <a:ea typeface="Candal"/>
                <a:cs typeface="Candal"/>
                <a:sym typeface="Candal"/>
              </a:rPr>
              <a:t>. Dataset yang kami </a:t>
            </a:r>
            <a:r>
              <a:rPr lang="en-US" sz="2299" spc="-156" dirty="0" err="1">
                <a:solidFill>
                  <a:srgbClr val="FFFFFF"/>
                </a:solidFill>
                <a:latin typeface="Candal"/>
                <a:ea typeface="Candal"/>
                <a:cs typeface="Candal"/>
                <a:sym typeface="Candal"/>
              </a:rPr>
              <a:t>kumpulkan</a:t>
            </a:r>
            <a:r>
              <a:rPr lang="en-US" sz="2299" spc="-156" dirty="0">
                <a:solidFill>
                  <a:srgbClr val="FFFFFF"/>
                </a:solidFill>
                <a:latin typeface="Candal"/>
                <a:ea typeface="Candal"/>
                <a:cs typeface="Candal"/>
                <a:sym typeface="Candal"/>
              </a:rPr>
              <a:t> dapat </a:t>
            </a:r>
            <a:r>
              <a:rPr lang="en-US" sz="2299" spc="-156" dirty="0" err="1">
                <a:solidFill>
                  <a:srgbClr val="FFFFFF"/>
                </a:solidFill>
                <a:latin typeface="Candal"/>
                <a:ea typeface="Candal"/>
                <a:cs typeface="Candal"/>
                <a:sym typeface="Candal"/>
              </a:rPr>
              <a:t>menjadi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sumber</a:t>
            </a:r>
            <a:r>
              <a:rPr lang="en-US" sz="2299" spc="-156" dirty="0">
                <a:solidFill>
                  <a:srgbClr val="FFFFFF"/>
                </a:solidFill>
                <a:latin typeface="Candal"/>
                <a:ea typeface="Candal"/>
                <a:cs typeface="Candal"/>
                <a:sym typeface="Candal"/>
              </a:rPr>
              <a:t> daya yang </a:t>
            </a:r>
            <a:r>
              <a:rPr lang="en-US" sz="2299" spc="-156" dirty="0" err="1">
                <a:solidFill>
                  <a:srgbClr val="FFFFFF"/>
                </a:solidFill>
                <a:latin typeface="Candal"/>
                <a:ea typeface="Candal"/>
                <a:cs typeface="Candal"/>
                <a:sym typeface="Candal"/>
              </a:rPr>
              <a:t>berharga</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pemberdayaan</a:t>
            </a:r>
            <a:r>
              <a:rPr lang="en-US" sz="2299" spc="-156" dirty="0">
                <a:solidFill>
                  <a:srgbClr val="FFFFFF"/>
                </a:solidFill>
                <a:latin typeface="Candal"/>
                <a:ea typeface="Candal"/>
                <a:cs typeface="Candal"/>
                <a:sym typeface="Candal"/>
              </a:rPr>
              <a:t> teknologi </a:t>
            </a:r>
            <a:r>
              <a:rPr lang="en-US" sz="2299" spc="-156" dirty="0" err="1">
                <a:solidFill>
                  <a:srgbClr val="FFFFFF"/>
                </a:solidFill>
                <a:latin typeface="Candal"/>
                <a:ea typeface="Candal"/>
                <a:cs typeface="Candal"/>
                <a:sym typeface="Candal"/>
              </a:rPr>
              <a:t>kecerdasan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buatan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khususnya</a:t>
            </a:r>
            <a:r>
              <a:rPr lang="en-US" sz="2299" spc="-156" dirty="0">
                <a:solidFill>
                  <a:srgbClr val="FFFFFF"/>
                </a:solidFill>
                <a:latin typeface="Candal"/>
                <a:ea typeface="Candal"/>
                <a:cs typeface="Candal"/>
                <a:sym typeface="Candal"/>
              </a:rPr>
              <a:t> deep learning, untuk </a:t>
            </a:r>
            <a:r>
              <a:rPr lang="en-US" sz="2299" spc="-156" dirty="0" err="1">
                <a:solidFill>
                  <a:srgbClr val="FFFFFF"/>
                </a:solidFill>
                <a:latin typeface="Candal"/>
                <a:ea typeface="Candal"/>
                <a:cs typeface="Candal"/>
                <a:sym typeface="Candal"/>
              </a:rPr>
              <a:t>membantu</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deteksi</a:t>
            </a:r>
            <a:r>
              <a:rPr lang="en-US" sz="2299" spc="-156" dirty="0">
                <a:solidFill>
                  <a:srgbClr val="FFFFFF"/>
                </a:solidFill>
                <a:latin typeface="Candal"/>
                <a:ea typeface="Candal"/>
                <a:cs typeface="Candal"/>
                <a:sym typeface="Candal"/>
              </a:rPr>
              <a:t> dan </a:t>
            </a:r>
            <a:r>
              <a:rPr lang="en-US" sz="2299" spc="-156" dirty="0" err="1">
                <a:solidFill>
                  <a:srgbClr val="FFFFFF"/>
                </a:solidFill>
                <a:latin typeface="Candal"/>
                <a:ea typeface="Candal"/>
                <a:cs typeface="Candal"/>
                <a:sym typeface="Candal"/>
              </a:rPr>
              <a:t>penerapan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gerakan</a:t>
            </a:r>
            <a:r>
              <a:rPr lang="en-US" sz="2299" spc="-156" dirty="0">
                <a:solidFill>
                  <a:srgbClr val="FFFFFF"/>
                </a:solidFill>
                <a:latin typeface="Candal"/>
                <a:ea typeface="Candal"/>
                <a:cs typeface="Candal"/>
                <a:sym typeface="Candal"/>
              </a:rPr>
              <a:t> semaphore secara </a:t>
            </a:r>
            <a:r>
              <a:rPr lang="en-US" sz="2299" spc="-156" dirty="0" err="1">
                <a:solidFill>
                  <a:srgbClr val="FFFFFF"/>
                </a:solidFill>
                <a:latin typeface="Candal"/>
                <a:ea typeface="Candal"/>
                <a:cs typeface="Candal"/>
                <a:sym typeface="Candal"/>
              </a:rPr>
              <a:t>otomatis</a:t>
            </a:r>
            <a:r>
              <a:rPr lang="en-US" sz="2299" spc="-156" dirty="0">
                <a:solidFill>
                  <a:srgbClr val="FFFFFF"/>
                </a:solidFill>
                <a:latin typeface="Candal"/>
                <a:ea typeface="Candal"/>
                <a:cs typeface="Candal"/>
                <a:sym typeface="Candal"/>
              </a:rPr>
              <a:t>. Hal ini dapat </a:t>
            </a:r>
            <a:r>
              <a:rPr lang="en-US" sz="2299" spc="-156" dirty="0" err="1">
                <a:solidFill>
                  <a:srgbClr val="FFFFFF"/>
                </a:solidFill>
                <a:latin typeface="Candal"/>
                <a:ea typeface="Candal"/>
                <a:cs typeface="Candal"/>
                <a:sym typeface="Candal"/>
              </a:rPr>
              <a:t>mendukung</a:t>
            </a:r>
            <a:r>
              <a:rPr lang="en-US" sz="2299" spc="-156" dirty="0">
                <a:solidFill>
                  <a:srgbClr val="FFFFFF"/>
                </a:solidFill>
                <a:latin typeface="Candal"/>
                <a:ea typeface="Candal"/>
                <a:cs typeface="Candal"/>
                <a:sym typeface="Candal"/>
              </a:rPr>
              <a:t> berbagai aplikasi, baik untuk </a:t>
            </a:r>
            <a:r>
              <a:rPr lang="en-US" sz="2299" spc="-156" dirty="0" err="1">
                <a:solidFill>
                  <a:srgbClr val="FFFFFF"/>
                </a:solidFill>
                <a:latin typeface="Candal"/>
                <a:ea typeface="Candal"/>
                <a:cs typeface="Candal"/>
                <a:sym typeface="Candal"/>
              </a:rPr>
              <a:t>komunikasi</a:t>
            </a:r>
            <a:r>
              <a:rPr lang="en-US" sz="2299" spc="-156" dirty="0">
                <a:solidFill>
                  <a:srgbClr val="FFFFFF"/>
                </a:solidFill>
                <a:latin typeface="Candal"/>
                <a:ea typeface="Candal"/>
                <a:cs typeface="Candal"/>
                <a:sym typeface="Candal"/>
              </a:rPr>
              <a:t> visual maupun </a:t>
            </a:r>
            <a:r>
              <a:rPr lang="en-US" sz="2299" spc="-156" dirty="0" err="1">
                <a:solidFill>
                  <a:srgbClr val="FFFFFF"/>
                </a:solidFill>
                <a:latin typeface="Candal"/>
                <a:ea typeface="Candal"/>
                <a:cs typeface="Candal"/>
                <a:sym typeface="Candal"/>
              </a:rPr>
              <a:t>pelatihan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Namun</a:t>
            </a:r>
            <a:r>
              <a:rPr lang="en-US" sz="2299" spc="-156" dirty="0">
                <a:solidFill>
                  <a:srgbClr val="FFFFFF"/>
                </a:solidFill>
                <a:latin typeface="Candal"/>
                <a:ea typeface="Candal"/>
                <a:cs typeface="Candal"/>
                <a:sym typeface="Candal"/>
              </a:rPr>
              <a:t>, di </a:t>
            </a:r>
            <a:r>
              <a:rPr lang="en-US" sz="2299" spc="-156" dirty="0" err="1">
                <a:solidFill>
                  <a:srgbClr val="FFFFFF"/>
                </a:solidFill>
                <a:latin typeface="Candal"/>
                <a:ea typeface="Candal"/>
                <a:cs typeface="Candal"/>
                <a:sym typeface="Candal"/>
              </a:rPr>
              <a:t>sisi</a:t>
            </a:r>
            <a:r>
              <a:rPr lang="en-US" sz="2299" spc="-156" dirty="0">
                <a:solidFill>
                  <a:srgbClr val="FFFFFF"/>
                </a:solidFill>
                <a:latin typeface="Candal"/>
                <a:ea typeface="Candal"/>
                <a:cs typeface="Candal"/>
                <a:sym typeface="Candal"/>
              </a:rPr>
              <a:t> lain, </a:t>
            </a:r>
            <a:r>
              <a:rPr lang="en-US" sz="2299" spc="-156" dirty="0" err="1">
                <a:solidFill>
                  <a:srgbClr val="FFFFFF"/>
                </a:solidFill>
                <a:latin typeface="Candal"/>
                <a:ea typeface="Candal"/>
                <a:cs typeface="Candal"/>
                <a:sym typeface="Candal"/>
              </a:rPr>
              <a:t>kita</a:t>
            </a:r>
            <a:r>
              <a:rPr lang="en-US" sz="2299" spc="-156" dirty="0">
                <a:solidFill>
                  <a:srgbClr val="FFFFFF"/>
                </a:solidFill>
                <a:latin typeface="Candal"/>
                <a:ea typeface="Candal"/>
                <a:cs typeface="Candal"/>
                <a:sym typeface="Candal"/>
              </a:rPr>
              <a:t> juga </a:t>
            </a:r>
            <a:r>
              <a:rPr lang="en-US" sz="2299" spc="-156" dirty="0" err="1">
                <a:solidFill>
                  <a:srgbClr val="FFFFFF"/>
                </a:solidFill>
                <a:latin typeface="Candal"/>
                <a:ea typeface="Candal"/>
                <a:cs typeface="Candal"/>
                <a:sym typeface="Candal"/>
              </a:rPr>
              <a:t>melihat</a:t>
            </a:r>
            <a:r>
              <a:rPr lang="en-US" sz="2299" spc="-156" dirty="0">
                <a:solidFill>
                  <a:srgbClr val="FFFFFF"/>
                </a:solidFill>
                <a:latin typeface="Candal"/>
                <a:ea typeface="Candal"/>
                <a:cs typeface="Candal"/>
                <a:sym typeface="Candal"/>
              </a:rPr>
              <a:t> bahwa </a:t>
            </a:r>
            <a:r>
              <a:rPr lang="en-US" sz="2299" spc="-156" dirty="0" err="1">
                <a:solidFill>
                  <a:srgbClr val="FFFFFF"/>
                </a:solidFill>
                <a:latin typeface="Candal"/>
                <a:ea typeface="Candal"/>
                <a:cs typeface="Candal"/>
                <a:sym typeface="Candal"/>
              </a:rPr>
              <a:t>masih</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banyak</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tantangan</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memastikan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akurasi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deteksi</a:t>
            </a:r>
            <a:r>
              <a:rPr lang="en-US" sz="2299" spc="-156" dirty="0">
                <a:solidFill>
                  <a:srgbClr val="FFFFFF"/>
                </a:solidFill>
                <a:latin typeface="Candal"/>
                <a:ea typeface="Candal"/>
                <a:cs typeface="Candal"/>
                <a:sym typeface="Candal"/>
              </a:rPr>
              <a:t> pada kondisi non-ideal. Kami </a:t>
            </a:r>
            <a:r>
              <a:rPr lang="en-US" sz="2299" spc="-156" dirty="0" err="1">
                <a:solidFill>
                  <a:srgbClr val="FFFFFF"/>
                </a:solidFill>
                <a:latin typeface="Candal"/>
                <a:ea typeface="Candal"/>
                <a:cs typeface="Candal"/>
                <a:sym typeface="Candal"/>
              </a:rPr>
              <a:t>berharap</a:t>
            </a:r>
            <a:r>
              <a:rPr lang="en-US" sz="2299" spc="-156" dirty="0">
                <a:solidFill>
                  <a:srgbClr val="FFFFFF"/>
                </a:solidFill>
                <a:latin typeface="Candal"/>
                <a:ea typeface="Candal"/>
                <a:cs typeface="Candal"/>
                <a:sym typeface="Candal"/>
              </a:rPr>
              <a:t>, dengan </a:t>
            </a:r>
            <a:r>
              <a:rPr lang="en-US" sz="2299" spc="-156" dirty="0" err="1">
                <a:solidFill>
                  <a:srgbClr val="FFFFFF"/>
                </a:solidFill>
                <a:latin typeface="Candal"/>
                <a:ea typeface="Candal"/>
                <a:cs typeface="Candal"/>
                <a:sym typeface="Candal"/>
              </a:rPr>
              <a:t>adanya</a:t>
            </a:r>
            <a:r>
              <a:rPr lang="en-US" sz="2299" spc="-156" dirty="0">
                <a:solidFill>
                  <a:srgbClr val="FFFFFF"/>
                </a:solidFill>
                <a:latin typeface="Candal"/>
                <a:ea typeface="Candal"/>
                <a:cs typeface="Candal"/>
                <a:sym typeface="Candal"/>
              </a:rPr>
              <a:t> dataset ini dan </a:t>
            </a:r>
            <a:r>
              <a:rPr lang="en-US" sz="2299" spc="-156" dirty="0" err="1">
                <a:solidFill>
                  <a:srgbClr val="FFFFFF"/>
                </a:solidFill>
                <a:latin typeface="Candal"/>
                <a:ea typeface="Candal"/>
                <a:cs typeface="Candal"/>
                <a:sym typeface="Candal"/>
              </a:rPr>
              <a:t>pengujian</a:t>
            </a:r>
            <a:r>
              <a:rPr lang="en-US" sz="2299" spc="-156" dirty="0">
                <a:solidFill>
                  <a:srgbClr val="FFFFFF"/>
                </a:solidFill>
                <a:latin typeface="Candal"/>
                <a:ea typeface="Candal"/>
                <a:cs typeface="Candal"/>
                <a:sym typeface="Candal"/>
              </a:rPr>
              <a:t> yang </a:t>
            </a:r>
            <a:r>
              <a:rPr lang="en-US" sz="2299" spc="-156" dirty="0" err="1">
                <a:solidFill>
                  <a:srgbClr val="FFFFFF"/>
                </a:solidFill>
                <a:latin typeface="Candal"/>
                <a:ea typeface="Candal"/>
                <a:cs typeface="Candal"/>
                <a:sym typeface="Candal"/>
              </a:rPr>
              <a:t>telah</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dilakukan</a:t>
            </a:r>
            <a:r>
              <a:rPr lang="en-US" sz="2299" spc="-156" dirty="0">
                <a:solidFill>
                  <a:srgbClr val="FFFFFF"/>
                </a:solidFill>
                <a:latin typeface="Candal"/>
                <a:ea typeface="Candal"/>
                <a:cs typeface="Candal"/>
                <a:sym typeface="Candal"/>
              </a:rPr>
              <a:t>, dapat </a:t>
            </a:r>
            <a:r>
              <a:rPr lang="en-US" sz="2299" spc="-156" dirty="0" err="1">
                <a:solidFill>
                  <a:srgbClr val="FFFFFF"/>
                </a:solidFill>
                <a:latin typeface="Candal"/>
                <a:ea typeface="Candal"/>
                <a:cs typeface="Candal"/>
                <a:sym typeface="Candal"/>
              </a:rPr>
              <a:t>memberikan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kontribusi</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meningkatkan</a:t>
            </a:r>
            <a:r>
              <a:rPr lang="en-US" sz="2299" spc="-156" dirty="0">
                <a:solidFill>
                  <a:srgbClr val="FFFFFF"/>
                </a:solidFill>
                <a:latin typeface="Candal"/>
                <a:ea typeface="Candal"/>
                <a:cs typeface="Candal"/>
                <a:sym typeface="Candal"/>
              </a:rPr>
              <a:t> pemahaman </a:t>
            </a:r>
            <a:r>
              <a:rPr lang="en-US" sz="2299" spc="-156" dirty="0" err="1">
                <a:solidFill>
                  <a:srgbClr val="FFFFFF"/>
                </a:solidFill>
                <a:latin typeface="Candal"/>
                <a:ea typeface="Candal"/>
                <a:cs typeface="Candal"/>
                <a:sym typeface="Candal"/>
              </a:rPr>
              <a:t>serta</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memperkaya</a:t>
            </a:r>
            <a:r>
              <a:rPr lang="en-US" sz="2299" spc="-156" dirty="0">
                <a:solidFill>
                  <a:srgbClr val="FFFFFF"/>
                </a:solidFill>
                <a:latin typeface="Candal"/>
                <a:ea typeface="Candal"/>
                <a:cs typeface="Candal"/>
                <a:sym typeface="Candal"/>
              </a:rPr>
              <a:t> pengembangan teknologi dalam bidang </a:t>
            </a:r>
            <a:r>
              <a:rPr lang="en-US" sz="2299" spc="-156" dirty="0" err="1">
                <a:solidFill>
                  <a:srgbClr val="FFFFFF"/>
                </a:solidFill>
                <a:latin typeface="Candal"/>
                <a:ea typeface="Candal"/>
                <a:cs typeface="Candal"/>
                <a:sym typeface="Candal"/>
              </a:rPr>
              <a:t>komunikasi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berbasis</a:t>
            </a:r>
            <a:r>
              <a:rPr lang="en-US" sz="2299" spc="-156" dirty="0">
                <a:solidFill>
                  <a:srgbClr val="FFFFFF"/>
                </a:solidFill>
                <a:latin typeface="Candal"/>
                <a:ea typeface="Candal"/>
                <a:cs typeface="Candal"/>
                <a:sym typeface="Candal"/>
              </a:rPr>
              <a:t> visual.“</a:t>
            </a:r>
          </a:p>
          <a:p>
            <a:pPr algn="ctr">
              <a:lnSpc>
                <a:spcPts val="2483"/>
              </a:lnSpc>
            </a:pPr>
            <a:endParaRPr lang="en-US" sz="2299" spc="-156" dirty="0">
              <a:solidFill>
                <a:srgbClr val="FFFFFF"/>
              </a:solidFill>
              <a:latin typeface="Candal"/>
              <a:ea typeface="Candal"/>
              <a:cs typeface="Candal"/>
              <a:sym typeface="Candal"/>
            </a:endParaRPr>
          </a:p>
        </p:txBody>
      </p:sp>
      <p:sp>
        <p:nvSpPr>
          <p:cNvPr id="31" name="Freeform 31"/>
          <p:cNvSpPr/>
          <p:nvPr/>
        </p:nvSpPr>
        <p:spPr>
          <a:xfrm>
            <a:off x="2840296" y="1377863"/>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
        <p:nvSpPr>
          <p:cNvPr id="32" name="Freeform 32"/>
          <p:cNvSpPr/>
          <p:nvPr/>
        </p:nvSpPr>
        <p:spPr>
          <a:xfrm>
            <a:off x="12706852" y="1028700"/>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154400" y="8861481"/>
            <a:ext cx="1822131"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39</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TERIMA KASIH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4</a:t>
              </a:r>
            </a:p>
          </p:txBody>
        </p:sp>
      </p:grpSp>
      <p:sp>
        <p:nvSpPr>
          <p:cNvPr id="23" name="Freeform 23"/>
          <p:cNvSpPr/>
          <p:nvPr/>
        </p:nvSpPr>
        <p:spPr>
          <a:xfrm>
            <a:off x="351431" y="2567098"/>
            <a:ext cx="6332278" cy="5255791"/>
          </a:xfrm>
          <a:custGeom>
            <a:avLst/>
            <a:gdLst/>
            <a:ahLst/>
            <a:cxnLst/>
            <a:rect l="l" t="t" r="r" b="b"/>
            <a:pathLst>
              <a:path w="6332278" h="5255791">
                <a:moveTo>
                  <a:pt x="0" y="0"/>
                </a:moveTo>
                <a:lnTo>
                  <a:pt x="6332278" y="0"/>
                </a:lnTo>
                <a:lnTo>
                  <a:pt x="6332278" y="5255791"/>
                </a:lnTo>
                <a:lnTo>
                  <a:pt x="0" y="5255791"/>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Masalah</a:t>
            </a:r>
          </a:p>
        </p:txBody>
      </p:sp>
      <p:sp>
        <p:nvSpPr>
          <p:cNvPr id="25" name="TextBox 25"/>
          <p:cNvSpPr txBox="1"/>
          <p:nvPr/>
        </p:nvSpPr>
        <p:spPr>
          <a:xfrm>
            <a:off x="7055868" y="3692678"/>
            <a:ext cx="7854637" cy="3523361"/>
          </a:xfrm>
          <a:prstGeom prst="rect">
            <a:avLst/>
          </a:prstGeom>
        </p:spPr>
        <p:txBody>
          <a:bodyPr lIns="0" tIns="0" rIns="0" bIns="0" rtlCol="0" anchor="t">
            <a:spAutoFit/>
          </a:bodyPr>
          <a:lstStyle/>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Ketiadaan Dataset Terorganisir: Tidak ada dataset yang mencakup seluruh alfabet semaphore (A-Z) dengan variasi gerakan, sudut, dan latar belakang.</a:t>
            </a:r>
          </a:p>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Data Terbatas: Data yang ada terbatas atau tidak terdokumentasi dengan baik, sehingga kurang efektif untuk pelatihan model AI.</a:t>
            </a:r>
          </a:p>
          <a:p>
            <a:pPr algn="l">
              <a:lnSpc>
                <a:spcPts val="4016"/>
              </a:lnSpc>
            </a:pPr>
            <a:endParaRPr lang="en-US" sz="2591" spc="-176">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5</a:t>
              </a:r>
            </a:p>
          </p:txBody>
        </p:sp>
      </p:grpSp>
      <p:sp>
        <p:nvSpPr>
          <p:cNvPr id="23" name="Freeform 23"/>
          <p:cNvSpPr/>
          <p:nvPr/>
        </p:nvSpPr>
        <p:spPr>
          <a:xfrm>
            <a:off x="4597384" y="898478"/>
            <a:ext cx="9047496" cy="9047496"/>
          </a:xfrm>
          <a:custGeom>
            <a:avLst/>
            <a:gdLst/>
            <a:ahLst/>
            <a:cxnLst/>
            <a:rect l="l" t="t" r="r" b="b"/>
            <a:pathLst>
              <a:path w="9047496" h="9047496">
                <a:moveTo>
                  <a:pt x="0" y="0"/>
                </a:moveTo>
                <a:lnTo>
                  <a:pt x="9047496" y="0"/>
                </a:lnTo>
                <a:lnTo>
                  <a:pt x="9047496" y="9047496"/>
                </a:lnTo>
                <a:lnTo>
                  <a:pt x="0" y="9047496"/>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Solusi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6</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Pembuatan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7</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5"/>
            <a:stretch>
              <a:fillRect/>
            </a:stretch>
          </a:blipFill>
        </p:spPr>
      </p:sp>
      <p:sp>
        <p:nvSpPr>
          <p:cNvPr id="33" name="Freeform 33"/>
          <p:cNvSpPr/>
          <p:nvPr/>
        </p:nvSpPr>
        <p:spPr>
          <a:xfrm>
            <a:off x="7556712"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6"/>
            <a:stretch>
              <a:fillRect/>
            </a:stretch>
          </a:blipFill>
        </p:spPr>
      </p:sp>
      <p:sp>
        <p:nvSpPr>
          <p:cNvPr id="34" name="Freeform 34"/>
          <p:cNvSpPr/>
          <p:nvPr/>
        </p:nvSpPr>
        <p:spPr>
          <a:xfrm>
            <a:off x="11437325"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7"/>
            <a:stretch>
              <a:fillRect/>
            </a:stretch>
          </a:blipFill>
        </p:spPr>
      </p:sp>
      <p:sp>
        <p:nvSpPr>
          <p:cNvPr id="35" name="TextBox 35"/>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6" name="TextBox 36"/>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FOTO</a:t>
            </a:r>
          </a:p>
        </p:txBody>
      </p:sp>
      <p:sp>
        <p:nvSpPr>
          <p:cNvPr id="37" name="TextBox 37"/>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VIDEO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8</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95997"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FOTO</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VIDEO</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Freeform 36"/>
          <p:cNvSpPr/>
          <p:nvPr/>
        </p:nvSpPr>
        <p:spPr>
          <a:xfrm>
            <a:off x="9297793" y="4803691"/>
            <a:ext cx="5469975" cy="3350747"/>
          </a:xfrm>
          <a:custGeom>
            <a:avLst/>
            <a:gdLst/>
            <a:ahLst/>
            <a:cxnLst/>
            <a:rect l="l" t="t" r="r" b="b"/>
            <a:pathLst>
              <a:path w="5469975" h="3350747">
                <a:moveTo>
                  <a:pt x="0" y="0"/>
                </a:moveTo>
                <a:lnTo>
                  <a:pt x="5469975" y="0"/>
                </a:lnTo>
                <a:lnTo>
                  <a:pt x="5469975" y="3350747"/>
                </a:lnTo>
                <a:lnTo>
                  <a:pt x="0" y="3350747"/>
                </a:lnTo>
                <a:lnTo>
                  <a:pt x="0" y="0"/>
                </a:lnTo>
                <a:close/>
              </a:path>
            </a:pathLst>
          </a:custGeom>
          <a:blipFill>
            <a:blip r:embed="rId16"/>
            <a:stretch>
              <a:fillRect r="-987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9</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2920762" cy="1543050"/>
            <a:chOff x="0" y="0"/>
            <a:chExt cx="769254" cy="406400"/>
          </a:xfrm>
        </p:grpSpPr>
        <p:sp>
          <p:nvSpPr>
            <p:cNvPr id="27" name="Freeform 27"/>
            <p:cNvSpPr/>
            <p:nvPr/>
          </p:nvSpPr>
          <p:spPr>
            <a:xfrm>
              <a:off x="0" y="0"/>
              <a:ext cx="769254" cy="406400"/>
            </a:xfrm>
            <a:custGeom>
              <a:avLst/>
              <a:gdLst/>
              <a:ahLst/>
              <a:cxnLst/>
              <a:rect l="l" t="t" r="r" b="b"/>
              <a:pathLst>
                <a:path w="769254" h="406400">
                  <a:moveTo>
                    <a:pt x="566054" y="0"/>
                  </a:moveTo>
                  <a:cubicBezTo>
                    <a:pt x="678278" y="0"/>
                    <a:pt x="769254" y="90976"/>
                    <a:pt x="769254" y="203200"/>
                  </a:cubicBezTo>
                  <a:cubicBezTo>
                    <a:pt x="769254" y="315424"/>
                    <a:pt x="678278" y="406400"/>
                    <a:pt x="566054"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769254"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Data</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TextBox 36"/>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37" name="TextBox 37"/>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
        <p:nvSpPr>
          <p:cNvPr id="38" name="Freeform 38"/>
          <p:cNvSpPr/>
          <p:nvPr/>
        </p:nvSpPr>
        <p:spPr>
          <a:xfrm>
            <a:off x="9766896" y="4099940"/>
            <a:ext cx="4262185" cy="4262185"/>
          </a:xfrm>
          <a:custGeom>
            <a:avLst/>
            <a:gdLst/>
            <a:ahLst/>
            <a:cxnLst/>
            <a:rect l="l" t="t" r="r" b="b"/>
            <a:pathLst>
              <a:path w="4262185" h="4262185">
                <a:moveTo>
                  <a:pt x="0" y="0"/>
                </a:moveTo>
                <a:lnTo>
                  <a:pt x="4262185" y="0"/>
                </a:lnTo>
                <a:lnTo>
                  <a:pt x="4262185" y="4262186"/>
                </a:lnTo>
                <a:lnTo>
                  <a:pt x="0" y="4262186"/>
                </a:lnTo>
                <a:lnTo>
                  <a:pt x="0" y="0"/>
                </a:lnTo>
                <a:close/>
              </a:path>
            </a:pathLst>
          </a:custGeom>
          <a:blipFill>
            <a:blip r:embed="rId1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481</Words>
  <Application>Microsoft Office PowerPoint</Application>
  <PresentationFormat>Custom</PresentationFormat>
  <Paragraphs>142</Paragraphs>
  <Slides>39</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Candal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Salinan dari Cokelat Hijau Modern Sederhana Dampak Deforestasi Hutan Tugas Presentasi</dc:title>
  <cp:lastModifiedBy>Al Qadri</cp:lastModifiedBy>
  <cp:revision>4</cp:revision>
  <dcterms:created xsi:type="dcterms:W3CDTF">2006-08-16T00:00:00Z</dcterms:created>
  <dcterms:modified xsi:type="dcterms:W3CDTF">2024-12-05T14:40:57Z</dcterms:modified>
  <dc:identifier>DAGYPxESCjs</dc:identifier>
</cp:coreProperties>
</file>